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omments/modernComment_7FFFF797_F93F94A0.xml" ContentType="application/vnd.ms-powerpoint.comments+xml"/>
  <Override PartName="/ppt/comments/modernComment_7FFFF798_EB1E41EF.xml" ContentType="application/vnd.ms-powerpoint.comments+xml"/>
  <Override PartName="/ppt/comments/modernComment_7FFFF242_12163EE4.xml" ContentType="application/vnd.ms-powerpoint.comments+xml"/>
  <Override PartName="/ppt/comments/modernComment_7FFFF238_147F0BDC.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7FFFF1A3_D9D0232E.xml" ContentType="application/vnd.ms-powerpoint.comments+xml"/>
  <Override PartName="/ppt/comments/modernComment_7FFFF247_58538156.xml" ContentType="application/vnd.ms-powerpoint.comments+xml"/>
  <Override PartName="/ppt/comments/modernComment_7FFFF249_A543E6DC.xml" ContentType="application/vnd.ms-powerpoint.comments+xml"/>
  <Override PartName="/ppt/notesSlides/notesSlide1.xml" ContentType="application/vnd.openxmlformats-officedocument.presentationml.notesSlide+xml"/>
  <Override PartName="/ppt/comments/modernComment_7FFFEFF7_12F9F841.xml" ContentType="application/vnd.ms-powerpoint.comments+xml"/>
  <Override PartName="/ppt/theme/themeOverride1.xml" ContentType="application/vnd.openxmlformats-officedocument.themeOverride+xml"/>
  <Override PartName="/ppt/notesSlides/notesSlide2.xml" ContentType="application/vnd.openxmlformats-officedocument.presentationml.notesSlide+xml"/>
  <Override PartName="/ppt/comments/modernComment_7FFFF24A_97FE0A75.xml" ContentType="application/vnd.ms-powerpoint.comments+xml"/>
  <Override PartName="/ppt/comments/modernComment_7FFFF79B_CFA58E7B.xml" ContentType="application/vnd.ms-powerpoint.comments+xml"/>
  <Override PartName="/ppt/comments/modernComment_7FFFF244_AB40AB68.xml" ContentType="application/vnd.ms-powerpoint.comments+xml"/>
  <Override PartName="/ppt/comments/modernComment_7FFFF79A_60951EB4.xml" ContentType="application/vnd.ms-powerpoint.comments+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5447" r:id="rId3"/>
    <p:sldMasterId id="2147483777" r:id="rId4"/>
    <p:sldMasterId id="2147485772" r:id="rId5"/>
  </p:sldMasterIdLst>
  <p:notesMasterIdLst>
    <p:notesMasterId r:id="rId27"/>
  </p:notesMasterIdLst>
  <p:handoutMasterIdLst>
    <p:handoutMasterId r:id="rId28"/>
  </p:handoutMasterIdLst>
  <p:sldIdLst>
    <p:sldId id="2147480129" r:id="rId6"/>
    <p:sldId id="2147480117" r:id="rId7"/>
    <p:sldId id="2147479968" r:id="rId8"/>
    <p:sldId id="2147480134" r:id="rId9"/>
    <p:sldId id="2147481495" r:id="rId10"/>
    <p:sldId id="2147481496" r:id="rId11"/>
    <p:sldId id="2147480130" r:id="rId12"/>
    <p:sldId id="2147480120" r:id="rId13"/>
    <p:sldId id="2147479971" r:id="rId14"/>
    <p:sldId id="2147480135" r:id="rId15"/>
    <p:sldId id="2147480133" r:id="rId16"/>
    <p:sldId id="2147480137" r:id="rId17"/>
    <p:sldId id="2147479543" r:id="rId18"/>
    <p:sldId id="2147480138" r:id="rId19"/>
    <p:sldId id="2147481499" r:id="rId20"/>
    <p:sldId id="2147480132" r:id="rId21"/>
    <p:sldId id="2147480136" r:id="rId22"/>
    <p:sldId id="2147481498" r:id="rId23"/>
    <p:sldId id="2147481494" r:id="rId24"/>
    <p:sldId id="2147480126" r:id="rId25"/>
    <p:sldId id="2147480055"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8F2"/>
    <a:srgbClr val="170C3F"/>
    <a:srgbClr val="7B17F8"/>
    <a:srgbClr val="B2A1E8"/>
    <a:srgbClr val="C914BA"/>
    <a:srgbClr val="B01EC5"/>
    <a:srgbClr val="403BDF"/>
    <a:srgbClr val="8D28CF"/>
    <a:srgbClr val="C316BA"/>
    <a:srgbClr val="9D25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235" y="24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1.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s>
</file>

<file path=ppt/comments/modernComment_7FFFEFF7_12F9F841.xml><?xml version="1.0" encoding="utf-8"?>
<p188:cmLst xmlns:a="http://schemas.openxmlformats.org/drawingml/2006/main" xmlns:r="http://schemas.openxmlformats.org/officeDocument/2006/relationships" xmlns:p188="http://schemas.microsoft.com/office/powerpoint/2018/8/main">
  <p188:cm id="{4E41C6E4-BA28-4033-AB6A-2B45A6EF3885}" authorId="{00000000-0000-0000-0000-000000000000}" status="resolved" created="2024-07-31T15:53:42.088">
    <ac:txMkLst xmlns:ac="http://schemas.microsoft.com/office/drawing/2013/main/command">
      <pc:docMk xmlns:pc="http://schemas.microsoft.com/office/powerpoint/2013/main/command"/>
      <pc:sldMk xmlns:pc="http://schemas.microsoft.com/office/powerpoint/2013/main/command" cId="318371905" sldId="2147479543"/>
      <ac:spMk id="6" creationId="{00000000-0000-0000-0000-000000000000}"/>
      <ac:txMk cp="172" len="63">
        <ac:context len="377" hash="748066045"/>
      </ac:txMk>
    </ac:txMkLst>
    <p188:pos x="7989199" y="2210873"/>
    <p188:replyLst>
      <p188:reply id="{B18D1337-6A5A-42F5-9731-01605029F382}" authorId="{00000000-0000-0000-0000-000000000000}" created="2024-07-31T20:38:00.095">
        <p188:txBody>
          <a:bodyPr/>
          <a:lstStyle/>
          <a:p>
            <a:r>
              <a:rPr lang="en-US"/>
              <a:t>Feel free to tweak wording</a:t>
            </a:r>
          </a:p>
        </p188:txBody>
      </p188:reply>
      <p188:reply id="{96F05482-F09C-4EFF-B110-257922729AEF}" authorId="{00000000-0000-0000-0000-000000000000}" created="2024-08-01T15:32:24.730">
        <p188:txBody>
          <a:bodyPr/>
          <a:lstStyle/>
          <a:p>
            <a:r>
              <a:rPr lang="en-US"/>
              <a:t>added text...</a:t>
            </a:r>
          </a:p>
        </p188:txBody>
      </p188:reply>
    </p188:replyLst>
    <p188:txBody>
      <a:bodyPr/>
      <a:lstStyle/>
      <a:p>
        <a:r>
          <a:rPr lang="en-US"/>
          <a:t>Which means reduced costs right?  If so, always good to highlight that…</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1A3_D9D0232E.xml><?xml version="1.0" encoding="utf-8"?>
<p188:cmLst xmlns:a="http://schemas.openxmlformats.org/drawingml/2006/main" xmlns:r="http://schemas.openxmlformats.org/officeDocument/2006/relationships" xmlns:p188="http://schemas.microsoft.com/office/powerpoint/2018/8/main">
  <p188:cm id="{CEB153A9-6F5C-49E5-AF9A-5DD1E47805EC}" authorId="{00000000-0000-0000-0000-000000000000}" status="resolved" created="2024-07-31T15:57:54.594">
    <ac:deMkLst xmlns:ac="http://schemas.microsoft.com/office/drawing/2013/main/command">
      <pc:docMk xmlns:pc="http://schemas.microsoft.com/office/powerpoint/2013/main/command"/>
      <pc:sldMk xmlns:pc="http://schemas.microsoft.com/office/powerpoint/2013/main/command" cId="3654296366" sldId="2147479971"/>
      <ac:spMk id="29" creationId="{D27193AE-5AC6-F793-CD3C-E4829BF731D9}"/>
    </ac:deMkLst>
    <p188:replyLst>
      <p188:reply id="{D2E9D2B1-86B2-4FDB-8A5D-25FC2E873F0D}" authorId="{00000000-0000-0000-0000-000000000000}" created="2024-07-31T20:00:07.592">
        <p188:txBody>
          <a:bodyPr/>
          <a:lstStyle/>
          <a:p>
            <a:r>
              <a:rPr lang="en-US"/>
              <a:t>Event design team will probably fix formatting and designing tasks</a:t>
            </a:r>
          </a:p>
        </p188:txBody>
      </p188:reply>
    </p188:replyLst>
    <p188:txBody>
      <a:bodyPr/>
      <a:lstStyle/>
      <a:p>
        <a:r>
          <a:rPr lang="en-US"/>
          <a:t>Global comment re. formatting:  I would avoid gradient text as it's not great for Accessibility.  Better to offset specific words with different (full) colors for emphasis.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238_147F0BDC.xml><?xml version="1.0" encoding="utf-8"?>
<p188:cmLst xmlns:a="http://schemas.openxmlformats.org/drawingml/2006/main" xmlns:r="http://schemas.openxmlformats.org/officeDocument/2006/relationships" xmlns:p188="http://schemas.microsoft.com/office/powerpoint/2018/8/main">
  <p188:cm id="{1D618DFD-1A15-4616-998F-30AEC94988AA}" authorId="{00000000-0000-0000-0000-000000000000}" status="resolved" created="2024-07-31T02:01:42.891">
    <ac:deMkLst xmlns:ac="http://schemas.microsoft.com/office/drawing/2013/main/command">
      <pc:docMk xmlns:pc="http://schemas.microsoft.com/office/powerpoint/2013/main/command"/>
      <pc:sldMk xmlns:pc="http://schemas.microsoft.com/office/powerpoint/2013/main/command" cId="343870428" sldId="2147480120"/>
      <ac:graphicFrameMk id="2" creationId="{EA19C234-588D-0937-A428-85EB1BB352CA}"/>
    </ac:deMkLst>
    <p188:txBody>
      <a:bodyPr/>
      <a:lstStyle/>
      <a:p>
        <a:r>
          <a:rPr lang="en-US"/>
          <a:t>Added GH chat integration to appcat</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242_12163EE4.xml><?xml version="1.0" encoding="utf-8"?>
<p188:cmLst xmlns:a="http://schemas.openxmlformats.org/drawingml/2006/main" xmlns:r="http://schemas.openxmlformats.org/officeDocument/2006/relationships" xmlns:p188="http://schemas.microsoft.com/office/powerpoint/2018/8/main">
  <p188:cm id="{5A8F0F85-D9F7-47E0-8098-6D6C77C892D3}" authorId="{00000000-0000-0000-0000-000000000000}" status="resolved" created="2024-07-31T01:56:17.951">
    <ac:txMkLst xmlns:ac="http://schemas.microsoft.com/office/drawing/2013/main/command">
      <pc:docMk xmlns:pc="http://schemas.microsoft.com/office/powerpoint/2013/main/command"/>
      <pc:sldMk xmlns:pc="http://schemas.microsoft.com/office/powerpoint/2013/main/command" cId="303447780" sldId="2147480130"/>
      <ac:spMk id="2" creationId="{B57B9949-3663-CD07-BF68-D22EBC1AB095}"/>
      <ac:txMk cp="3" len="9">
        <ac:context len="40" hash="3014539812"/>
      </ac:txMk>
    </ac:txMkLst>
    <p188:pos x="4198188" y="158150"/>
    <p188:txBody>
      <a:bodyPr/>
      <a:lstStyle/>
      <a:p>
        <a:r>
          <a:rPr lang="en-US"/>
          <a:t>changed to AI-assisted</a:t>
        </a:r>
      </a:p>
    </p188:txBody>
    <p188:extLst>
      <p:ext xmlns:p="http://schemas.openxmlformats.org/presentationml/2006/main" uri="{5BB2D875-25FF-4072-B9AC-8F64D62656EB}">
        <p228:taskDetails xmlns:p228="http://schemas.microsoft.com/office/powerpoint/2022/08/main">
          <p228:history/>
        </p228:taskDetails>
      </p:ext>
    </p188:extLst>
  </p188:cm>
  <p188:cm id="{F6902F14-0023-4C3A-8DF0-06D7B15DB681}" authorId="{00000000-0000-0000-0000-000000000000}" status="resolved" created="2024-07-31T22:00:32.729">
    <ac:txMkLst xmlns:ac="http://schemas.microsoft.com/office/drawing/2013/main/command">
      <pc:docMk xmlns:pc="http://schemas.microsoft.com/office/powerpoint/2013/main/command"/>
      <pc:sldMk xmlns:pc="http://schemas.microsoft.com/office/powerpoint/2013/main/command" cId="303447780" sldId="2147480130"/>
      <ac:spMk id="3" creationId="{B57B9949-3663-CD07-BF68-D22EBC1AB095}"/>
      <ac:txMk cp="0" len="40">
        <ac:context len="41" hash="218090798"/>
      </ac:txMk>
    </ac:txMkLst>
    <p188:pos x="4190999" y="896055"/>
    <p188:replyLst>
      <p188:reply id="{3EEB5950-B3A3-4097-93DB-E7AFEC364C34}" authorId="{00000000-0000-0000-0000-000000000000}" created="2024-08-01T15:35:07.739">
        <p188:txBody>
          <a:bodyPr/>
          <a:lstStyle/>
          <a:p>
            <a:r>
              <a:rPr lang="en-US"/>
              <a:t>I agree unless we need a demo ToC type slide to explain what will be demo'd</a:t>
            </a:r>
          </a:p>
        </p188:txBody>
      </p188:reply>
    </p188:replyLst>
    <p188:txBody>
      <a:bodyPr/>
      <a:lstStyle/>
      <a:p>
        <a:r>
          <a:rPr lang="en-US"/>
          <a:t>Since you have this section title again on slide 14, I assume the first demo is only for AI assisted app mod. Should we  remove this second title here and keep only on slide 14 to avoid confusion? </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244_AB40AB68.xml><?xml version="1.0" encoding="utf-8"?>
<p188:cmLst xmlns:a="http://schemas.openxmlformats.org/drawingml/2006/main" xmlns:r="http://schemas.openxmlformats.org/officeDocument/2006/relationships" xmlns:p188="http://schemas.microsoft.com/office/powerpoint/2018/8/main">
  <p188:cm id="{838FCC4A-193E-4597-844F-3F4883C05A95}" authorId="{00000000-0000-0000-0000-000000000000}" status="resolved" created="2024-07-31T22:01:50.590">
    <pc:sldMkLst xmlns:pc="http://schemas.microsoft.com/office/powerpoint/2013/main/command">
      <pc:docMk/>
      <pc:sldMk cId="2873142120" sldId="2147480132"/>
    </pc:sldMkLst>
    <p188:txBody>
      <a:bodyPr/>
      <a:lstStyle/>
      <a:p>
        <a:r>
          <a:rPr lang="en-US"/>
          <a:t>Moved Intelligent Obseravbility to after the AI demo, since this is a nice-to-have and we want to get to AI faster. Feel free to put it back if this breaks your flow. </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247_58538156.xml><?xml version="1.0" encoding="utf-8"?>
<p188:cmLst xmlns:a="http://schemas.openxmlformats.org/drawingml/2006/main" xmlns:r="http://schemas.openxmlformats.org/officeDocument/2006/relationships" xmlns:p188="http://schemas.microsoft.com/office/powerpoint/2018/8/main">
  <p188:cm id="{990A0CEF-B02F-4841-A2ED-06429C87DABE}" authorId="{00000000-0000-0000-0000-000000000000}" status="resolved" created="2024-07-31T21:58:58.429">
    <pc:sldMkLst xmlns:pc="http://schemas.microsoft.com/office/powerpoint/2013/main/command">
      <pc:docMk/>
      <pc:sldMk cId="1481867606" sldId="2147480135"/>
    </pc:sldMkLst>
    <p188:txBody>
      <a:bodyPr/>
      <a:lstStyle/>
      <a:p>
        <a:r>
          <a:rPr lang="en-US"/>
          <a:t>The duplicated section header may be confusing IMO. As long as we set the context, audience know what the topic is when we switch to demo. Feel free to add it back if needed</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249_A543E6DC.xml><?xml version="1.0" encoding="utf-8"?>
<p188:cmLst xmlns:a="http://schemas.openxmlformats.org/drawingml/2006/main" xmlns:r="http://schemas.openxmlformats.org/officeDocument/2006/relationships" xmlns:p188="http://schemas.microsoft.com/office/powerpoint/2018/8/main">
  <p188:cm id="{33479537-E5BF-4C91-9AC2-21693FFB5C6A}" authorId="{00000000-0000-0000-0000-000000000000}" status="resolved" created="2024-07-31T15:51:32.655">
    <ac:deMkLst xmlns:ac="http://schemas.microsoft.com/office/drawing/2013/main/command">
      <pc:docMk xmlns:pc="http://schemas.microsoft.com/office/powerpoint/2013/main/command"/>
      <pc:sldMk xmlns:pc="http://schemas.microsoft.com/office/powerpoint/2013/main/command" cId="2772690652" sldId="2147480137"/>
      <ac:spMk id="8" creationId="{DDB74334-4DBA-FF10-285D-7EF564A135C6}"/>
    </ac:deMkLst>
    <p188:replyLst>
      <p188:reply id="{0A925618-3281-4D9C-8151-7D526A5E1320}" authorId="{00000000-0000-0000-0000-000000000000}" created="2024-07-31T20:37:17.831">
        <p188:txBody>
          <a:bodyPr/>
          <a:lstStyle/>
          <a:p>
            <a:r>
              <a:rPr lang="en-US"/>
              <a:t>Great feedback but due to current commitments I am pressed for time.</a:t>
            </a:r>
          </a:p>
        </p188:txBody>
      </p188:reply>
      <p188:reply id="{5E21769C-5DF3-438C-B37A-91370E956EE9}" authorId="{00000000-0000-0000-0000-000000000000}" created="2024-08-01T15:37:22.262">
        <p188:txBody>
          <a:bodyPr/>
          <a:lstStyle/>
          <a:p>
            <a:r>
              <a:rPr lang="en-US"/>
              <a:t>Should we at least remove the reference to "week after Build"?</a:t>
            </a:r>
          </a:p>
        </p188:txBody>
      </p188:reply>
    </p188:replyLst>
    <p188:txBody>
      <a:bodyPr/>
      <a:lstStyle/>
      <a:p>
        <a:r>
          <a:rPr lang="en-US"/>
          <a:t>It might be nice to have a visual representation of the content on this slide so audience can internalize the context.  I'm happy to help if you'd like.
I'm assuming the OpenAI SDK is now released?  </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24A_97FE0A75.xml><?xml version="1.0" encoding="utf-8"?>
<p188:cmLst xmlns:a="http://schemas.openxmlformats.org/drawingml/2006/main" xmlns:r="http://schemas.openxmlformats.org/officeDocument/2006/relationships" xmlns:p188="http://schemas.microsoft.com/office/powerpoint/2018/8/main">
  <p188:cm id="{25DD3033-A33B-4808-815B-DE0D1D6EF6AF}" authorId="{00000000-0000-0000-0000-000000000000}" created="2024-07-31T02:12:10.516">
    <pc:sldMkLst xmlns:pc="http://schemas.microsoft.com/office/powerpoint/2013/main/command">
      <pc:docMk/>
      <pc:sldMk cId="2550008437" sldId="2147480138"/>
    </pc:sldMkLst>
    <p188:txBody>
      <a:bodyPr/>
      <a:lstStyle/>
      <a:p>
        <a:r>
          <a:rPr lang="en-US"/>
          <a:t>Added the label ‘Azure App Service’ to all diagrams. For some reason, all other icons except this one had a label in all diagrams.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797_F93F94A0.xml><?xml version="1.0" encoding="utf-8"?>
<p188:cmLst xmlns:a="http://schemas.openxmlformats.org/drawingml/2006/main" xmlns:r="http://schemas.openxmlformats.org/officeDocument/2006/relationships" xmlns:p188="http://schemas.microsoft.com/office/powerpoint/2018/8/main">
  <p188:cm id="{23867283-C1EC-4197-944E-8B227299804D}" authorId="{00000000-0000-0000-0000-000000000000}" status="resolved" created="2024-07-31T15:57:54.594">
    <ac:deMkLst xmlns:ac="http://schemas.microsoft.com/office/drawing/2013/main/command">
      <pc:docMk xmlns:pc="http://schemas.microsoft.com/office/powerpoint/2013/main/command"/>
      <pc:sldMk xmlns:pc="http://schemas.microsoft.com/office/powerpoint/2013/main/command" cId="4181693600" sldId="2147481495"/>
      <ac:spMk id="29" creationId="{D27193AE-5AC6-F793-CD3C-E4829BF731D9}"/>
    </ac:deMkLst>
    <p188:replyLst>
      <p188:reply id="{D2E9D2B1-86B2-4FDB-8A5D-25FC2E873F0D}" authorId="{00000000-0000-0000-0000-000000000000}" created="2024-07-31T20:00:07.592">
        <p188:txBody>
          <a:bodyPr/>
          <a:lstStyle/>
          <a:p>
            <a:r>
              <a:rPr lang="en-US"/>
              <a:t>Event design team will probably fix formatting and designing tasks</a:t>
            </a:r>
          </a:p>
        </p188:txBody>
      </p188:reply>
    </p188:replyLst>
    <p188:txBody>
      <a:bodyPr/>
      <a:lstStyle/>
      <a:p>
        <a:r>
          <a:rPr lang="en-US"/>
          <a:t>Global comment re. formatting:  I would avoid gradient text as it's not great for Accessibility.  Better to offset specific words with different (full) colors for emphasis.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798_EB1E41EF.xml><?xml version="1.0" encoding="utf-8"?>
<p188:cmLst xmlns:a="http://schemas.openxmlformats.org/drawingml/2006/main" xmlns:r="http://schemas.openxmlformats.org/officeDocument/2006/relationships" xmlns:p188="http://schemas.microsoft.com/office/powerpoint/2018/8/main">
  <p188:cm id="{EA7A6E71-DD90-4F3A-8318-75C4FA048045}" authorId="{00000000-0000-0000-0000-000000000000}" status="resolved" created="2024-07-31T21:57:27.958">
    <ac:deMkLst xmlns:ac="http://schemas.microsoft.com/office/drawing/2013/main/command">
      <pc:docMk xmlns:pc="http://schemas.microsoft.com/office/powerpoint/2013/main/command"/>
      <pc:sldMk xmlns:pc="http://schemas.microsoft.com/office/powerpoint/2013/main/command" cId="3944628719" sldId="2147481496"/>
      <ac:spMk id="21" creationId="{E2BE60D9-8340-1C86-2477-C5D3AAA9DC79}"/>
    </ac:deMkLst>
    <p188:replyLst>
      <p188:reply id="{86ECB71D-C06A-413F-9180-E838B82C62BE}" authorId="{00000000-0000-0000-0000-000000000000}" created="2024-07-31T22:09:03.312">
        <p188:txBody>
          <a:bodyPr/>
          <a:lstStyle/>
          <a:p>
            <a:r>
              <a:rPr lang="en-US"/>
              <a:t>Yes . Semantic kernel and LLM specifc Langchain only works with .net core aka modern .net not classic
</a:t>
            </a:r>
          </a:p>
        </p188:txBody>
      </p188:reply>
    </p188:replyLst>
    <p188:txBody>
      <a:bodyPr/>
      <a:lstStyle/>
      <a:p>
        <a:r>
          <a:rPr lang="en-US"/>
          <a:t>Is there a reason the 2nd approach had additional AI capabilities such as LLM and Semantic Kernel, that the app mod row didn't?</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79A_60951EB4.xml><?xml version="1.0" encoding="utf-8"?>
<p188:cmLst xmlns:a="http://schemas.openxmlformats.org/drawingml/2006/main" xmlns:r="http://schemas.openxmlformats.org/officeDocument/2006/relationships" xmlns:p188="http://schemas.microsoft.com/office/powerpoint/2018/8/main">
  <p188:cm id="{74AD447E-FABD-4C15-886C-43A5C5DA5ABF}" authorId="{00000000-0000-0000-0000-000000000000}" status="resolved" created="2024-07-31T22:03:25.921">
    <pc:sldMkLst xmlns:pc="http://schemas.microsoft.com/office/powerpoint/2013/main/command">
      <pc:docMk/>
      <pc:sldMk cId="1620385460" sldId="2147481498"/>
    </pc:sldMkLst>
    <p188:txBody>
      <a:bodyPr/>
      <a:lstStyle/>
      <a:p>
        <a:r>
          <a:rPr lang="en-US"/>
          <a:t>Please add a key takeaway slide to reinforce the outcome and benefit of the session/ demos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comments/modernComment_7FFFF79B_CFA58E7B.xml><?xml version="1.0" encoding="utf-8"?>
<p188:cmLst xmlns:a="http://schemas.openxmlformats.org/drawingml/2006/main" xmlns:r="http://schemas.openxmlformats.org/officeDocument/2006/relationships" xmlns:p188="http://schemas.microsoft.com/office/powerpoint/2018/8/main">
  <p188:cm id="{65B1C385-A6A1-4188-9254-2F530FF93D6F}" authorId="{00000000-0000-0000-0000-000000000000}" status="resolved" created="2024-07-31T21:58:58.429">
    <pc:sldMkLst xmlns:pc="http://schemas.microsoft.com/office/powerpoint/2013/main/command">
      <pc:docMk/>
      <pc:sldMk cId="1481867606" sldId="2147480135"/>
    </pc:sldMkLst>
    <p188:txBody>
      <a:bodyPr/>
      <a:lstStyle/>
      <a:p>
        <a:r>
          <a:rPr lang="en-US"/>
          <a:t>The duplicated section header may be confusing IMO. As long as we set the context, audience know what the topic is when we switch to demo. Feel free to add it back if needed</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diagrams/_rels/data1.xml.rels><?xml version="1.0" encoding="UTF-8" standalone="yes"?>
<Relationships xmlns="http://schemas.openxmlformats.org/package/2006/relationships"><Relationship Id="rId3" Type="http://schemas.openxmlformats.org/officeDocument/2006/relationships/hyperlink" Target="https://aka.ms/MigrateApps/codescan/blog" TargetMode="External"/><Relationship Id="rId2" Type="http://schemas.openxmlformats.org/officeDocument/2006/relationships/hyperlink" Target="https://aka.ms/MigrateApps/powershell/blog" TargetMode="External"/><Relationship Id="rId1" Type="http://schemas.openxmlformats.org/officeDocument/2006/relationships/hyperlink" Target="https://aka.ms/MigrateApps/datacenter/blog"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aka.ms/MigrateApps/codescan/blog" TargetMode="External"/><Relationship Id="rId2" Type="http://schemas.openxmlformats.org/officeDocument/2006/relationships/hyperlink" Target="https://aka.ms/MigrateApps/powershell/blog" TargetMode="External"/><Relationship Id="rId1" Type="http://schemas.openxmlformats.org/officeDocument/2006/relationships/hyperlink" Target="https://aka.ms/MigrateApps/datacenter/blog" TargetMode="Externa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2454C4-9BB8-4C3A-9DBB-16FA122C1367}" type="doc">
      <dgm:prSet loTypeId="urn:microsoft.com/office/officeart/2005/8/layout/target2" loCatId="relationship" qsTypeId="urn:microsoft.com/office/officeart/2005/8/quickstyle/simple1" qsCatId="simple" csTypeId="urn:microsoft.com/office/officeart/2005/8/colors/accent0_1" csCatId="mainScheme" phldr="1"/>
      <dgm:spPr/>
      <dgm:t>
        <a:bodyPr/>
        <a:lstStyle/>
        <a:p>
          <a:endParaRPr lang="en-US"/>
        </a:p>
      </dgm:t>
    </dgm:pt>
    <dgm:pt modelId="{6C24B7DE-31C7-4544-9FD2-106CA4D6E9F6}">
      <dgm:prSet/>
      <dgm:spPr/>
      <dgm:t>
        <a:bodyPr/>
        <a:lstStyle/>
        <a:p>
          <a:r>
            <a:rPr lang="en-US" b="1" baseline="0" dirty="0">
              <a:latin typeface="Open Sans" panose="020B0606030504020204" pitchFamily="34" charset="0"/>
              <a:ea typeface="Open Sans" panose="020B0606030504020204" pitchFamily="34" charset="0"/>
              <a:cs typeface="Open Sans" panose="020B0606030504020204" pitchFamily="34" charset="0"/>
            </a:rPr>
            <a:t>Scenario: Datacenter exit</a:t>
          </a:r>
          <a:endParaRPr lang="en-US" b="1" dirty="0">
            <a:latin typeface="Open Sans" panose="020B0606030504020204" pitchFamily="34" charset="0"/>
            <a:ea typeface="Open Sans" panose="020B0606030504020204" pitchFamily="34" charset="0"/>
            <a:cs typeface="Open Sans" panose="020B0606030504020204" pitchFamily="34" charset="0"/>
          </a:endParaRPr>
        </a:p>
      </dgm:t>
    </dgm:pt>
    <dgm:pt modelId="{56074F56-E703-4FEE-A031-53C88C6BC832}" type="parTrans" cxnId="{E3468524-DEC3-4917-BA62-ABD3896DABB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B3A2599-8335-4B1F-B532-001AE5A345B4}" type="sibTrans" cxnId="{E3468524-DEC3-4917-BA62-ABD3896DABB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4CD68298-DDA0-4EAF-A745-03EAD505B69A}">
      <dgm:prSet/>
      <dgm:spPr/>
      <dgm:t>
        <a:bodyPr/>
        <a:lstStyle/>
        <a:p>
          <a:pPr rtl="0"/>
          <a:r>
            <a:rPr lang="en-US" baseline="0" dirty="0">
              <a:latin typeface="Open Sans" panose="020B0606030504020204" pitchFamily="34" charset="0"/>
              <a:ea typeface="Open Sans" panose="020B0606030504020204" pitchFamily="34" charset="0"/>
              <a:cs typeface="Open Sans" panose="020B0606030504020204" pitchFamily="34" charset="0"/>
            </a:rPr>
            <a:t>Suggested tool: Azure Migrate</a:t>
          </a:r>
          <a:endParaRPr lang="en-US" dirty="0">
            <a:latin typeface="Open Sans" panose="020B0606030504020204" pitchFamily="34" charset="0"/>
            <a:ea typeface="Open Sans" panose="020B0606030504020204" pitchFamily="34" charset="0"/>
            <a:cs typeface="Open Sans" panose="020B0606030504020204" pitchFamily="34" charset="0"/>
          </a:endParaRPr>
        </a:p>
      </dgm:t>
    </dgm:pt>
    <dgm:pt modelId="{0DF82D99-3DA3-4AF4-862D-9A67144B637F}" type="parTrans" cxnId="{92C82CE8-4265-4644-99E1-21794BA20273}">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4C246C7A-CDA2-4B85-BDAA-30EAD33F0CA7}" type="sibTrans" cxnId="{92C82CE8-4265-4644-99E1-21794BA20273}">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C2D0C14-08D1-4FEF-8618-83F32E6348FB}">
      <dgm:prSet/>
      <dgm:spPr/>
      <dgm:t>
        <a:bodyPr/>
        <a:lstStyle/>
        <a:p>
          <a:r>
            <a:rPr lang="en-US" baseline="0">
              <a:latin typeface="Open Sans" panose="020B0606030504020204" pitchFamily="34" charset="0"/>
              <a:ea typeface="Open Sans" panose="020B0606030504020204" pitchFamily="34" charset="0"/>
              <a:cs typeface="Open Sans" panose="020B0606030504020204" pitchFamily="34" charset="0"/>
            </a:rPr>
            <a:t>Large scale discovery, assessment, and migration of web apps </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F5110AB-EBED-477D-8E09-9771C3C8427F}" type="parTrans" cxnId="{FFF20466-89C0-45BD-A351-2F14F6D37656}">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BA810C82-2CB8-4C93-BBD8-CDFB529F94E8}" type="sibTrans" cxnId="{FFF20466-89C0-45BD-A351-2F14F6D37656}">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6AF60D3-97D8-4D0D-97DD-AC6AD14EB819}">
      <dgm:prSet/>
      <dgm:spPr/>
      <dgm:t>
        <a:bodyPr/>
        <a:lstStyle/>
        <a:p>
          <a:r>
            <a:rPr lang="en-US" baseline="0">
              <a:latin typeface="Open Sans" panose="020B0606030504020204" pitchFamily="34" charset="0"/>
              <a:ea typeface="Open Sans" panose="020B0606030504020204" pitchFamily="34" charset="0"/>
              <a:cs typeface="Open Sans" panose="020B0606030504020204" pitchFamily="34" charset="0"/>
            </a:rPr>
            <a:t>Support for VMware, Hyper-V, and physical server environments​ </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4AD753E5-7076-4560-AC7B-7B919269CC9C}" type="parTrans" cxnId="{D33630EE-6B69-4142-8073-E5FC37CD506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6BCF741-D0C0-4CAB-8786-BC5068075BEB}" type="sibTrans" cxnId="{D33630EE-6B69-4142-8073-E5FC37CD506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6379FE4-105F-463D-8374-236064631C5F}">
      <dgm:prSet/>
      <dgm:spPr/>
      <dgm:t>
        <a:bodyPr/>
        <a:lstStyle/>
        <a:p>
          <a:pPr rtl="0"/>
          <a:r>
            <a:rPr lang="en-US" baseline="0">
              <a:latin typeface="Open Sans" panose="020B0606030504020204" pitchFamily="34" charset="0"/>
              <a:ea typeface="Open Sans" panose="020B0606030504020204" pitchFamily="34" charset="0"/>
              <a:cs typeface="Open Sans" panose="020B0606030504020204" pitchFamily="34" charset="0"/>
            </a:rPr>
            <a:t>Suggested tool: PowerShell scripts​</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DB7BB68-F4E0-4370-957D-41B57BA26B62}" type="parTrans" cxnId="{2FE976B1-C64A-4C5B-ACBC-C59EF937933D}">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F078DB8-0140-4307-83E9-3D409E9A35AF}" type="sibTrans" cxnId="{2FE976B1-C64A-4C5B-ACBC-C59EF937933D}">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D01B567-3006-4228-9B2C-663A382AE5DB}">
      <dgm:prSet/>
      <dgm:spPr/>
      <dgm:t>
        <a:bodyPr/>
        <a:lstStyle/>
        <a:p>
          <a:r>
            <a:rPr lang="en-US" baseline="0">
              <a:latin typeface="Open Sans" panose="020B0606030504020204" pitchFamily="34" charset="0"/>
              <a:ea typeface="Open Sans" panose="020B0606030504020204" pitchFamily="34" charset="0"/>
              <a:cs typeface="Open Sans" panose="020B0606030504020204" pitchFamily="34" charset="0"/>
            </a:rPr>
            <a:t>Discover, Assess and migrate multiple .NET web apps on a single IIS web server​</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8D758C-885C-4E67-8489-CF31E6C190E0}" type="parTrans" cxnId="{E0ECA78E-8E2F-47FB-843A-A6E184CA20FB}">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177BF9-B6FE-4244-AB0A-B31375FE5F7D}" type="sibTrans" cxnId="{E0ECA78E-8E2F-47FB-843A-A6E184CA20FB}">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D818949A-EFEB-4A12-AF8C-BA933371A4C1}">
      <dgm:prSet/>
      <dgm:spPr/>
      <dgm:t>
        <a:bodyPr/>
        <a:lstStyle/>
        <a:p>
          <a:r>
            <a:rPr lang="en-US" baseline="0">
              <a:latin typeface="Open Sans" panose="020B0606030504020204" pitchFamily="34" charset="0"/>
              <a:ea typeface="Open Sans" panose="020B0606030504020204" pitchFamily="34" charset="0"/>
              <a:cs typeface="Open Sans" panose="020B0606030504020204" pitchFamily="34" charset="0"/>
            </a:rPr>
            <a:t>Support for VMware, Hyper-V and physical servers​</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9B49B2C-D477-4EEB-BC7E-6CC24ECE19CA}" type="parTrans" cxnId="{491B8C66-A0B6-4A79-8DEB-300DCA02BA7D}">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233783A-96AD-4CDC-9DD1-3A4E74A2F580}" type="sibTrans" cxnId="{491B8C66-A0B6-4A79-8DEB-300DCA02BA7D}">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E2332F-AF11-44FA-A33E-3BD7AE514128}">
      <dgm:prSet/>
      <dgm:spPr/>
      <dgm:t>
        <a:bodyPr/>
        <a:lstStyle/>
        <a:p>
          <a:r>
            <a:rPr lang="en-US" baseline="0">
              <a:latin typeface="Open Sans" panose="020B0606030504020204" pitchFamily="34" charset="0"/>
              <a:ea typeface="Open Sans" panose="020B0606030504020204" pitchFamily="34" charset="0"/>
              <a:cs typeface="Open Sans" panose="020B0606030504020204" pitchFamily="34" charset="0"/>
            </a:rPr>
            <a:t>Support for IaaS to PaaS migration</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88162BA-7F06-45AD-AC3C-A78CE69999A0}" type="parTrans" cxnId="{F64DBC37-8C28-445E-A173-3491CCBEAC9B}">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D51E9986-D051-42BF-B16E-00C3501A59C8}" type="sibTrans" cxnId="{F64DBC37-8C28-445E-A173-3491CCBEAC9B}">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D20BECA-4F9F-44D9-8488-4B4A64429810}">
      <dgm:prSet/>
      <dgm:spPr/>
      <dgm:t>
        <a:bodyPr/>
        <a:lstStyle/>
        <a:p>
          <a:r>
            <a:rPr lang="en-US" b="1" baseline="0" dirty="0">
              <a:latin typeface="Open Sans" panose="020B0606030504020204" pitchFamily="34" charset="0"/>
              <a:ea typeface="Open Sans" panose="020B0606030504020204" pitchFamily="34" charset="0"/>
              <a:cs typeface="Open Sans" panose="020B0606030504020204" pitchFamily="34" charset="0"/>
            </a:rPr>
            <a:t>Scenario: Single IIS web server</a:t>
          </a:r>
          <a:endParaRPr lang="en-US" b="1" dirty="0">
            <a:latin typeface="Open Sans" panose="020B0606030504020204" pitchFamily="34" charset="0"/>
            <a:ea typeface="Open Sans" panose="020B0606030504020204" pitchFamily="34" charset="0"/>
            <a:cs typeface="Open Sans" panose="020B0606030504020204" pitchFamily="34" charset="0"/>
          </a:endParaRPr>
        </a:p>
      </dgm:t>
    </dgm:pt>
    <dgm:pt modelId="{20F647CF-EFCC-4960-B8A3-1AFFA635D6D2}" type="parTrans" cxnId="{BCD71083-8766-412C-ADCB-33BED3D20EEC}">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903774F-3998-4DBE-8F47-F3283F13482C}" type="sibTrans" cxnId="{BCD71083-8766-412C-ADCB-33BED3D20EEC}">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911D572-18A7-4580-B3A9-ADA68E562B00}">
      <dgm:prSet/>
      <dgm:spPr/>
      <dgm:t>
        <a:bodyPr/>
        <a:lstStyle/>
        <a:p>
          <a:r>
            <a:rPr lang="en-US" b="1" baseline="0" dirty="0">
              <a:latin typeface="Open Sans" panose="020B0606030504020204" pitchFamily="34" charset="0"/>
              <a:ea typeface="Open Sans" panose="020B0606030504020204" pitchFamily="34" charset="0"/>
              <a:cs typeface="Open Sans" panose="020B0606030504020204" pitchFamily="34" charset="0"/>
            </a:rPr>
            <a:t>Scenario: Migrate .NET and Java web apps</a:t>
          </a:r>
          <a:endParaRPr lang="en-US" b="1" dirty="0">
            <a:latin typeface="Open Sans" panose="020B0606030504020204" pitchFamily="34" charset="0"/>
            <a:ea typeface="Open Sans" panose="020B0606030504020204" pitchFamily="34" charset="0"/>
            <a:cs typeface="Open Sans" panose="020B0606030504020204" pitchFamily="34" charset="0"/>
          </a:endParaRPr>
        </a:p>
      </dgm:t>
    </dgm:pt>
    <dgm:pt modelId="{FB60BA17-CB1A-418D-81BD-CBFFDBA17530}" type="parTrans" cxnId="{753DF08D-95E0-4453-82A6-97ECD404AB0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596F561-0AA3-4D9A-BE45-71D329AF5025}" type="sibTrans" cxnId="{753DF08D-95E0-4453-82A6-97ECD404AB0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9DCC1364-B45D-4B81-AC1B-8B28D0A52767}">
      <dgm:prSet/>
      <dgm:spPr/>
      <dgm:t>
        <a:bodyPr/>
        <a:lstStyle/>
        <a:p>
          <a:pPr rtl="0"/>
          <a:r>
            <a:rPr lang="en-US" baseline="0">
              <a:latin typeface="Open Sans" panose="020B0606030504020204" pitchFamily="34" charset="0"/>
              <a:ea typeface="Open Sans" panose="020B0606030504020204" pitchFamily="34" charset="0"/>
              <a:cs typeface="Open Sans" panose="020B0606030504020204" pitchFamily="34" charset="0"/>
            </a:rPr>
            <a:t>Suggested tool: Azure Migrate app and code assessment</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CAC788D-6D7F-4589-97C1-23B5D96DC246}" type="parTrans" cxnId="{A4ACCB4E-E27A-47FF-8A48-F91AF38B23E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B0078063-E9A1-4B86-959E-32EC0DE70C0E}" type="sibTrans" cxnId="{A4ACCB4E-E27A-47FF-8A48-F91AF38B23E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11548B5-7A8D-4D37-8F6C-EAB6A77B5A43}">
      <dgm:prSet/>
      <dgm:spPr/>
      <dgm:t>
        <a:bodyPr/>
        <a:lstStyle/>
        <a:p>
          <a:r>
            <a:rPr lang="en-US" baseline="0">
              <a:latin typeface="Open Sans" panose="020B0606030504020204" pitchFamily="34" charset="0"/>
              <a:ea typeface="Open Sans" panose="020B0606030504020204" pitchFamily="34" charset="0"/>
              <a:cs typeface="Open Sans" panose="020B0606030504020204" pitchFamily="34" charset="0"/>
            </a:rPr>
            <a:t>In-depth code and config assessment  of .NET and Java web apps</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B554C937-2770-4D07-9FE5-2191A96B904B}" type="parTrans" cxnId="{EA9E9050-5526-4B42-8BE2-F99CA37D42CB}">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4C4E7FF-0C88-4615-A46F-90F00BC9DE0F}" type="sibTrans" cxnId="{EA9E9050-5526-4B42-8BE2-F99CA37D42CB}">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CEDD684-1D4A-4DAB-A6C2-55B0D5931D37}">
      <dgm:prSet/>
      <dgm:spPr/>
      <dgm:t>
        <a:bodyPr/>
        <a:lstStyle/>
        <a:p>
          <a:r>
            <a:rPr lang="en-US" baseline="0">
              <a:latin typeface="Open Sans" panose="020B0606030504020204" pitchFamily="34" charset="0"/>
              <a:ea typeface="Open Sans" panose="020B0606030504020204" pitchFamily="34" charset="0"/>
              <a:cs typeface="Open Sans" panose="020B0606030504020204" pitchFamily="34" charset="0"/>
            </a:rPr>
            <a:t>Available at no additional cost from Azure</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4F8F55B-4EC4-4158-A7EA-426DCF41C035}" type="parTrans" cxnId="{CA70EFDA-BB30-4890-8FF7-D60B7017AC3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E03D6CC-75E7-437A-9A46-10BC349FD03C}" type="sibTrans" cxnId="{CA70EFDA-BB30-4890-8FF7-D60B7017AC3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488C721-EB39-4BD5-8A41-FDFBBECDF185}">
      <dgm:prSet/>
      <dgm:spPr/>
      <dgm:t>
        <a:bodyPr/>
        <a:lstStyle/>
        <a:p>
          <a:r>
            <a:rPr lang="en-US">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rPr>
            <a:t>Learn more</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15929E4-CF5A-41EF-B38D-2BA695AF59F1}" type="parTrans" cxnId="{C80EA9DE-EBDE-4DE1-8DC9-DCBC4E03B7A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16D6A0-93E1-42BB-A73A-FC0F7FA478C5}" type="sibTrans" cxnId="{C80EA9DE-EBDE-4DE1-8DC9-DCBC4E03B7A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6D88F69-29F6-4535-93DB-7F83ECA1F4CD}">
      <dgm:prSet/>
      <dgm:spPr/>
      <dgm:t>
        <a:bodyPr/>
        <a:lstStyle/>
        <a:p>
          <a:r>
            <a:rPr lang="en-US">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rPr>
            <a:t>Learn more</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B5D12A7-3E28-4B18-9295-B9366C8F5713}" type="parTrans" cxnId="{A0773514-98C8-4DA3-B069-C2ED8AAE1C56}">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7EB513-62FC-44E0-A9B3-85E1D1D67C9A}" type="sibTrans" cxnId="{A0773514-98C8-4DA3-B069-C2ED8AAE1C56}">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7B16B83-A3B5-44A5-943D-12B4570BFC79}">
      <dgm:prSet/>
      <dgm:spPr/>
      <dgm:t>
        <a:bodyPr/>
        <a:lstStyle/>
        <a:p>
          <a:r>
            <a:rPr lang="en-US">
              <a:latin typeface="Open Sans" panose="020B0606030504020204" pitchFamily="34" charset="0"/>
              <a:ea typeface="Open Sans" panose="020B0606030504020204" pitchFamily="34" charset="0"/>
              <a:cs typeface="Open Sans" panose="020B0606030504020204" pitchFamily="34" charset="0"/>
            </a:rPr>
            <a:t>Integrated with GitHub Copilot Chat (in preview)</a:t>
          </a:r>
        </a:p>
      </dgm:t>
    </dgm:pt>
    <dgm:pt modelId="{5E8B1AC7-69CA-492A-87B0-E70AC638FD89}" type="parTrans" cxnId="{54769397-E97E-42CD-B082-55CB465B595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6EDC911-91C1-4EF4-9501-CC0A2BEA7507}" type="sibTrans" cxnId="{54769397-E97E-42CD-B082-55CB465B595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F1B80C-5A4D-4410-8009-A6970BEA1E80}">
      <dgm:prSet/>
      <dgm:spPr/>
      <dgm:t>
        <a:bodyPr/>
        <a:lstStyle/>
        <a:p>
          <a:r>
            <a:rPr lang="en-US">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3"/>
            </a:rPr>
            <a:t>Learn more</a:t>
          </a:r>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55DAB5-3CD2-4AD1-A574-32F3277F5ED4}" type="parTrans" cxnId="{162AEBAA-B3F5-4570-8752-F94463B4B68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41CBFB8E-77D9-4F08-8492-9E5A879646B1}" type="sibTrans" cxnId="{162AEBAA-B3F5-4570-8752-F94463B4B68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9E3666BE-EE86-4140-8DC6-79066FD57A96}" type="pres">
      <dgm:prSet presAssocID="{DD2454C4-9BB8-4C3A-9DBB-16FA122C1367}" presName="Name0" presStyleCnt="0">
        <dgm:presLayoutVars>
          <dgm:chMax val="3"/>
          <dgm:chPref val="1"/>
          <dgm:dir/>
          <dgm:animLvl val="lvl"/>
          <dgm:resizeHandles/>
        </dgm:presLayoutVars>
      </dgm:prSet>
      <dgm:spPr/>
    </dgm:pt>
    <dgm:pt modelId="{C7EBBAFC-5BCA-4F17-A433-727043327FBB}" type="pres">
      <dgm:prSet presAssocID="{DD2454C4-9BB8-4C3A-9DBB-16FA122C1367}" presName="outerBox" presStyleCnt="0"/>
      <dgm:spPr/>
    </dgm:pt>
    <dgm:pt modelId="{1D1C814F-D8B5-4699-B90F-6FCFBBF036DE}" type="pres">
      <dgm:prSet presAssocID="{DD2454C4-9BB8-4C3A-9DBB-16FA122C1367}" presName="outerBoxParent" presStyleLbl="node1" presStyleIdx="0" presStyleCnt="3"/>
      <dgm:spPr/>
    </dgm:pt>
    <dgm:pt modelId="{20DFBB50-41A5-4F7E-9AC9-CEF52CE6F014}" type="pres">
      <dgm:prSet presAssocID="{DD2454C4-9BB8-4C3A-9DBB-16FA122C1367}" presName="outerBoxChildren" presStyleCnt="0"/>
      <dgm:spPr/>
    </dgm:pt>
    <dgm:pt modelId="{0FFC3D06-C245-4E49-A904-A5305E76321C}" type="pres">
      <dgm:prSet presAssocID="{4CD68298-DDA0-4EAF-A745-03EAD505B69A}" presName="oChild" presStyleLbl="fgAcc1" presStyleIdx="0" presStyleCnt="3">
        <dgm:presLayoutVars>
          <dgm:bulletEnabled val="1"/>
        </dgm:presLayoutVars>
      </dgm:prSet>
      <dgm:spPr/>
    </dgm:pt>
    <dgm:pt modelId="{A4B31C07-0CA5-4A79-9E93-3A5F33BF373B}" type="pres">
      <dgm:prSet presAssocID="{DD2454C4-9BB8-4C3A-9DBB-16FA122C1367}" presName="middleBox" presStyleCnt="0"/>
      <dgm:spPr/>
    </dgm:pt>
    <dgm:pt modelId="{F21A2946-8666-49D1-8F84-E4C1EB822EC9}" type="pres">
      <dgm:prSet presAssocID="{DD2454C4-9BB8-4C3A-9DBB-16FA122C1367}" presName="middleBoxParent" presStyleLbl="node1" presStyleIdx="1" presStyleCnt="3"/>
      <dgm:spPr/>
    </dgm:pt>
    <dgm:pt modelId="{F6B87334-A6F1-428A-80AA-3799EDD81F23}" type="pres">
      <dgm:prSet presAssocID="{DD2454C4-9BB8-4C3A-9DBB-16FA122C1367}" presName="middleBoxChildren" presStyleCnt="0"/>
      <dgm:spPr/>
    </dgm:pt>
    <dgm:pt modelId="{244B05CC-BC28-493B-A319-C43BE854208B}" type="pres">
      <dgm:prSet presAssocID="{A6379FE4-105F-463D-8374-236064631C5F}" presName="mChild" presStyleLbl="fgAcc1" presStyleIdx="1" presStyleCnt="3">
        <dgm:presLayoutVars>
          <dgm:bulletEnabled val="1"/>
        </dgm:presLayoutVars>
      </dgm:prSet>
      <dgm:spPr/>
    </dgm:pt>
    <dgm:pt modelId="{E866D907-2CD3-4450-8F17-8F9CB32555E9}" type="pres">
      <dgm:prSet presAssocID="{DD2454C4-9BB8-4C3A-9DBB-16FA122C1367}" presName="centerBox" presStyleCnt="0"/>
      <dgm:spPr/>
    </dgm:pt>
    <dgm:pt modelId="{A38D691F-82CC-449D-A8E8-555A35ED926D}" type="pres">
      <dgm:prSet presAssocID="{DD2454C4-9BB8-4C3A-9DBB-16FA122C1367}" presName="centerBoxParent" presStyleLbl="node1" presStyleIdx="2" presStyleCnt="3"/>
      <dgm:spPr/>
    </dgm:pt>
    <dgm:pt modelId="{AFECF488-C833-4101-AB6C-EB1F7A1D1C51}" type="pres">
      <dgm:prSet presAssocID="{DD2454C4-9BB8-4C3A-9DBB-16FA122C1367}" presName="centerBoxChildren" presStyleCnt="0"/>
      <dgm:spPr/>
    </dgm:pt>
    <dgm:pt modelId="{CEB4BA54-7161-422F-91C1-B9203DB4CEE3}" type="pres">
      <dgm:prSet presAssocID="{9DCC1364-B45D-4B81-AC1B-8B28D0A52767}" presName="cChild" presStyleLbl="fgAcc1" presStyleIdx="2" presStyleCnt="3">
        <dgm:presLayoutVars>
          <dgm:bulletEnabled val="1"/>
        </dgm:presLayoutVars>
      </dgm:prSet>
      <dgm:spPr/>
    </dgm:pt>
  </dgm:ptLst>
  <dgm:cxnLst>
    <dgm:cxn modelId="{647A7809-59AC-4C27-B27A-D10E773B6738}" type="presOf" srcId="{F6D88F69-29F6-4535-93DB-7F83ECA1F4CD}" destId="{244B05CC-BC28-493B-A319-C43BE854208B}" srcOrd="0" destOrd="4" presId="urn:microsoft.com/office/officeart/2005/8/layout/target2"/>
    <dgm:cxn modelId="{A880190D-BA2D-4C0E-BFD1-4022330A5BFC}" type="presOf" srcId="{C488C721-EB39-4BD5-8A41-FDFBBECDF185}" destId="{0FFC3D06-C245-4E49-A904-A5305E76321C}" srcOrd="0" destOrd="3" presId="urn:microsoft.com/office/officeart/2005/8/layout/target2"/>
    <dgm:cxn modelId="{A0773514-98C8-4DA3-B069-C2ED8AAE1C56}" srcId="{A6379FE4-105F-463D-8374-236064631C5F}" destId="{F6D88F69-29F6-4535-93DB-7F83ECA1F4CD}" srcOrd="3" destOrd="0" parTransId="{6B5D12A7-3E28-4B18-9295-B9366C8F5713}" sibTransId="{697EB513-62FC-44E0-A9B3-85E1D1D67C9A}"/>
    <dgm:cxn modelId="{E3468524-DEC3-4917-BA62-ABD3896DABB2}" srcId="{DD2454C4-9BB8-4C3A-9DBB-16FA122C1367}" destId="{6C24B7DE-31C7-4544-9FD2-106CA4D6E9F6}" srcOrd="0" destOrd="0" parTransId="{56074F56-E703-4FEE-A031-53C88C6BC832}" sibTransId="{6B3A2599-8335-4B1F-B532-001AE5A345B4}"/>
    <dgm:cxn modelId="{3B3CD22F-76AF-42CC-B44E-45F4F13B92B5}" type="presOf" srcId="{3C2D0C14-08D1-4FEF-8618-83F32E6348FB}" destId="{0FFC3D06-C245-4E49-A904-A5305E76321C}" srcOrd="0" destOrd="1" presId="urn:microsoft.com/office/officeart/2005/8/layout/target2"/>
    <dgm:cxn modelId="{F64DBC37-8C28-445E-A173-3491CCBEAC9B}" srcId="{A6379FE4-105F-463D-8374-236064631C5F}" destId="{FEE2332F-AF11-44FA-A33E-3BD7AE514128}" srcOrd="2" destOrd="0" parTransId="{088162BA-7F06-45AD-AC3C-A78CE69999A0}" sibTransId="{D51E9986-D051-42BF-B16E-00C3501A59C8}"/>
    <dgm:cxn modelId="{977C4A3A-67E0-4713-8F33-DE6BE005BA98}" type="presOf" srcId="{CCEDD684-1D4A-4DAB-A6C2-55B0D5931D37}" destId="{CEB4BA54-7161-422F-91C1-B9203DB4CEE3}" srcOrd="0" destOrd="3" presId="urn:microsoft.com/office/officeart/2005/8/layout/target2"/>
    <dgm:cxn modelId="{D0885545-C180-4E28-97FF-8A7310B015F3}" type="presOf" srcId="{ED01B567-3006-4228-9B2C-663A382AE5DB}" destId="{244B05CC-BC28-493B-A319-C43BE854208B}" srcOrd="0" destOrd="1" presId="urn:microsoft.com/office/officeart/2005/8/layout/target2"/>
    <dgm:cxn modelId="{FFF20466-89C0-45BD-A351-2F14F6D37656}" srcId="{4CD68298-DDA0-4EAF-A745-03EAD505B69A}" destId="{3C2D0C14-08D1-4FEF-8618-83F32E6348FB}" srcOrd="0" destOrd="0" parTransId="{CF5110AB-EBED-477D-8E09-9771C3C8427F}" sibTransId="{BA810C82-2CB8-4C93-BBD8-CDFB529F94E8}"/>
    <dgm:cxn modelId="{491B8C66-A0B6-4A79-8DEB-300DCA02BA7D}" srcId="{A6379FE4-105F-463D-8374-236064631C5F}" destId="{D818949A-EFEB-4A12-AF8C-BA933371A4C1}" srcOrd="1" destOrd="0" parTransId="{A9B49B2C-D477-4EEB-BC7E-6CC24ECE19CA}" sibTransId="{0233783A-96AD-4CDC-9DD1-3A4E74A2F580}"/>
    <dgm:cxn modelId="{A4ACCB4E-E27A-47FF-8A48-F91AF38B23EE}" srcId="{2911D572-18A7-4580-B3A9-ADA68E562B00}" destId="{9DCC1364-B45D-4B81-AC1B-8B28D0A52767}" srcOrd="0" destOrd="0" parTransId="{2CAC788D-6D7F-4589-97C1-23B5D96DC246}" sibTransId="{B0078063-E9A1-4B86-959E-32EC0DE70C0E}"/>
    <dgm:cxn modelId="{EA9E9050-5526-4B42-8BE2-F99CA37D42CB}" srcId="{9DCC1364-B45D-4B81-AC1B-8B28D0A52767}" destId="{C11548B5-7A8D-4D37-8F6C-EAB6A77B5A43}" srcOrd="0" destOrd="0" parTransId="{B554C937-2770-4D07-9FE5-2191A96B904B}" sibTransId="{24C4E7FF-0C88-4615-A46F-90F00BC9DE0F}"/>
    <dgm:cxn modelId="{071B037D-1E39-4CFD-B4F6-62F33322233F}" type="presOf" srcId="{C11548B5-7A8D-4D37-8F6C-EAB6A77B5A43}" destId="{CEB4BA54-7161-422F-91C1-B9203DB4CEE3}" srcOrd="0" destOrd="1" presId="urn:microsoft.com/office/officeart/2005/8/layout/target2"/>
    <dgm:cxn modelId="{BCD71083-8766-412C-ADCB-33BED3D20EEC}" srcId="{DD2454C4-9BB8-4C3A-9DBB-16FA122C1367}" destId="{1D20BECA-4F9F-44D9-8488-4B4A64429810}" srcOrd="1" destOrd="0" parTransId="{20F647CF-EFCC-4960-B8A3-1AFFA635D6D2}" sibTransId="{5903774F-3998-4DBE-8F47-F3283F13482C}"/>
    <dgm:cxn modelId="{23C40A8A-3BD2-499E-8A5C-EA2F0DAAE465}" type="presOf" srcId="{DD2454C4-9BB8-4C3A-9DBB-16FA122C1367}" destId="{9E3666BE-EE86-4140-8DC6-79066FD57A96}" srcOrd="0" destOrd="0" presId="urn:microsoft.com/office/officeart/2005/8/layout/target2"/>
    <dgm:cxn modelId="{753DF08D-95E0-4453-82A6-97ECD404AB0F}" srcId="{DD2454C4-9BB8-4C3A-9DBB-16FA122C1367}" destId="{2911D572-18A7-4580-B3A9-ADA68E562B00}" srcOrd="2" destOrd="0" parTransId="{FB60BA17-CB1A-418D-81BD-CBFFDBA17530}" sibTransId="{2596F561-0AA3-4D9A-BE45-71D329AF5025}"/>
    <dgm:cxn modelId="{E0ECA78E-8E2F-47FB-843A-A6E184CA20FB}" srcId="{A6379FE4-105F-463D-8374-236064631C5F}" destId="{ED01B567-3006-4228-9B2C-663A382AE5DB}" srcOrd="0" destOrd="0" parTransId="{FB8D758C-885C-4E67-8489-CF31E6C190E0}" sibTransId="{8B177BF9-B6FE-4244-AB0A-B31375FE5F7D}"/>
    <dgm:cxn modelId="{54769397-E97E-42CD-B082-55CB465B595A}" srcId="{9DCC1364-B45D-4B81-AC1B-8B28D0A52767}" destId="{E7B16B83-A3B5-44A5-943D-12B4570BFC79}" srcOrd="1" destOrd="0" parTransId="{5E8B1AC7-69CA-492A-87B0-E70AC638FD89}" sibTransId="{56EDC911-91C1-4EF4-9501-CC0A2BEA7507}"/>
    <dgm:cxn modelId="{162AEBAA-B3F5-4570-8752-F94463B4B68A}" srcId="{9DCC1364-B45D-4B81-AC1B-8B28D0A52767}" destId="{C3F1B80C-5A4D-4410-8009-A6970BEA1E80}" srcOrd="3" destOrd="0" parTransId="{EB55DAB5-3CD2-4AD1-A574-32F3277F5ED4}" sibTransId="{41CBFB8E-77D9-4F08-8492-9E5A879646B1}"/>
    <dgm:cxn modelId="{2FE976B1-C64A-4C5B-ACBC-C59EF937933D}" srcId="{1D20BECA-4F9F-44D9-8488-4B4A64429810}" destId="{A6379FE4-105F-463D-8374-236064631C5F}" srcOrd="0" destOrd="0" parTransId="{2DB7BB68-F4E0-4370-957D-41B57BA26B62}" sibTransId="{0F078DB8-0140-4307-83E9-3D409E9A35AF}"/>
    <dgm:cxn modelId="{1C4FADBD-E962-45E8-8020-E49808793E0C}" type="presOf" srcId="{D818949A-EFEB-4A12-AF8C-BA933371A4C1}" destId="{244B05CC-BC28-493B-A319-C43BE854208B}" srcOrd="0" destOrd="2" presId="urn:microsoft.com/office/officeart/2005/8/layout/target2"/>
    <dgm:cxn modelId="{4AD158CA-BB3A-417A-B4B2-8908B3ECED46}" type="presOf" srcId="{76AF60D3-97D8-4D0D-97DD-AC6AD14EB819}" destId="{0FFC3D06-C245-4E49-A904-A5305E76321C}" srcOrd="0" destOrd="2" presId="urn:microsoft.com/office/officeart/2005/8/layout/target2"/>
    <dgm:cxn modelId="{A1E61DD7-B468-4811-AF16-4D109B4A248D}" type="presOf" srcId="{2911D572-18A7-4580-B3A9-ADA68E562B00}" destId="{A38D691F-82CC-449D-A8E8-555A35ED926D}" srcOrd="0" destOrd="0" presId="urn:microsoft.com/office/officeart/2005/8/layout/target2"/>
    <dgm:cxn modelId="{CA70EFDA-BB30-4890-8FF7-D60B7017AC3A}" srcId="{9DCC1364-B45D-4B81-AC1B-8B28D0A52767}" destId="{CCEDD684-1D4A-4DAB-A6C2-55B0D5931D37}" srcOrd="2" destOrd="0" parTransId="{F4F8F55B-4EC4-4158-A7EA-426DCF41C035}" sibTransId="{6E03D6CC-75E7-437A-9A46-10BC349FD03C}"/>
    <dgm:cxn modelId="{C80EA9DE-EBDE-4DE1-8DC9-DCBC4E03B7AE}" srcId="{4CD68298-DDA0-4EAF-A745-03EAD505B69A}" destId="{C488C721-EB39-4BD5-8A41-FDFBBECDF185}" srcOrd="2" destOrd="0" parTransId="{215929E4-CF5A-41EF-B38D-2BA695AF59F1}" sibTransId="{F216D6A0-93E1-42BB-A73A-FC0F7FA478C5}"/>
    <dgm:cxn modelId="{30B723E1-B952-4B3E-B3FF-967280617A07}" type="presOf" srcId="{A6379FE4-105F-463D-8374-236064631C5F}" destId="{244B05CC-BC28-493B-A319-C43BE854208B}" srcOrd="0" destOrd="0" presId="urn:microsoft.com/office/officeart/2005/8/layout/target2"/>
    <dgm:cxn modelId="{92C82CE8-4265-4644-99E1-21794BA20273}" srcId="{6C24B7DE-31C7-4544-9FD2-106CA4D6E9F6}" destId="{4CD68298-DDA0-4EAF-A745-03EAD505B69A}" srcOrd="0" destOrd="0" parTransId="{0DF82D99-3DA3-4AF4-862D-9A67144B637F}" sibTransId="{4C246C7A-CDA2-4B85-BDAA-30EAD33F0CA7}"/>
    <dgm:cxn modelId="{E301EEEC-D0B1-4D8E-933A-E4361C4D1974}" type="presOf" srcId="{9DCC1364-B45D-4B81-AC1B-8B28D0A52767}" destId="{CEB4BA54-7161-422F-91C1-B9203DB4CEE3}" srcOrd="0" destOrd="0" presId="urn:microsoft.com/office/officeart/2005/8/layout/target2"/>
    <dgm:cxn modelId="{FAEAAEED-E82C-4FDB-ACA1-3039644D7F19}" type="presOf" srcId="{4CD68298-DDA0-4EAF-A745-03EAD505B69A}" destId="{0FFC3D06-C245-4E49-A904-A5305E76321C}" srcOrd="0" destOrd="0" presId="urn:microsoft.com/office/officeart/2005/8/layout/target2"/>
    <dgm:cxn modelId="{D33630EE-6B69-4142-8073-E5FC37CD5062}" srcId="{4CD68298-DDA0-4EAF-A745-03EAD505B69A}" destId="{76AF60D3-97D8-4D0D-97DD-AC6AD14EB819}" srcOrd="1" destOrd="0" parTransId="{4AD753E5-7076-4560-AC7B-7B919269CC9C}" sibTransId="{86BCF741-D0C0-4CAB-8786-BC5068075BEB}"/>
    <dgm:cxn modelId="{7A25BCEE-F801-4076-867C-64779E6CF619}" type="presOf" srcId="{6C24B7DE-31C7-4544-9FD2-106CA4D6E9F6}" destId="{1D1C814F-D8B5-4699-B90F-6FCFBBF036DE}" srcOrd="0" destOrd="0" presId="urn:microsoft.com/office/officeart/2005/8/layout/target2"/>
    <dgm:cxn modelId="{6517D6EE-FB44-47E7-BC00-446F86571525}" type="presOf" srcId="{C3F1B80C-5A4D-4410-8009-A6970BEA1E80}" destId="{CEB4BA54-7161-422F-91C1-B9203DB4CEE3}" srcOrd="0" destOrd="4" presId="urn:microsoft.com/office/officeart/2005/8/layout/target2"/>
    <dgm:cxn modelId="{3DCF76F9-B355-4020-A538-C7E59768C064}" type="presOf" srcId="{FEE2332F-AF11-44FA-A33E-3BD7AE514128}" destId="{244B05CC-BC28-493B-A319-C43BE854208B}" srcOrd="0" destOrd="3" presId="urn:microsoft.com/office/officeart/2005/8/layout/target2"/>
    <dgm:cxn modelId="{C06EA7FD-BEA1-4402-9B65-770C1EA36DA1}" type="presOf" srcId="{E7B16B83-A3B5-44A5-943D-12B4570BFC79}" destId="{CEB4BA54-7161-422F-91C1-B9203DB4CEE3}" srcOrd="0" destOrd="2" presId="urn:microsoft.com/office/officeart/2005/8/layout/target2"/>
    <dgm:cxn modelId="{1B547EFE-F2CE-4BCC-8405-A5188F7AA587}" type="presOf" srcId="{1D20BECA-4F9F-44D9-8488-4B4A64429810}" destId="{F21A2946-8666-49D1-8F84-E4C1EB822EC9}" srcOrd="0" destOrd="0" presId="urn:microsoft.com/office/officeart/2005/8/layout/target2"/>
    <dgm:cxn modelId="{0475AE02-4F66-4B88-B674-855A85B10FB1}" type="presParOf" srcId="{9E3666BE-EE86-4140-8DC6-79066FD57A96}" destId="{C7EBBAFC-5BCA-4F17-A433-727043327FBB}" srcOrd="0" destOrd="0" presId="urn:microsoft.com/office/officeart/2005/8/layout/target2"/>
    <dgm:cxn modelId="{567A1F72-4912-4B6D-ADB7-82A00F690261}" type="presParOf" srcId="{C7EBBAFC-5BCA-4F17-A433-727043327FBB}" destId="{1D1C814F-D8B5-4699-B90F-6FCFBBF036DE}" srcOrd="0" destOrd="0" presId="urn:microsoft.com/office/officeart/2005/8/layout/target2"/>
    <dgm:cxn modelId="{E883C85A-7771-49CC-9CEE-D836D0DF5705}" type="presParOf" srcId="{C7EBBAFC-5BCA-4F17-A433-727043327FBB}" destId="{20DFBB50-41A5-4F7E-9AC9-CEF52CE6F014}" srcOrd="1" destOrd="0" presId="urn:microsoft.com/office/officeart/2005/8/layout/target2"/>
    <dgm:cxn modelId="{6B936DB2-E70D-4AE5-AD6E-A6001F4F5016}" type="presParOf" srcId="{20DFBB50-41A5-4F7E-9AC9-CEF52CE6F014}" destId="{0FFC3D06-C245-4E49-A904-A5305E76321C}" srcOrd="0" destOrd="0" presId="urn:microsoft.com/office/officeart/2005/8/layout/target2"/>
    <dgm:cxn modelId="{B99267FC-BFA0-438F-9816-3D77FACA799C}" type="presParOf" srcId="{9E3666BE-EE86-4140-8DC6-79066FD57A96}" destId="{A4B31C07-0CA5-4A79-9E93-3A5F33BF373B}" srcOrd="1" destOrd="0" presId="urn:microsoft.com/office/officeart/2005/8/layout/target2"/>
    <dgm:cxn modelId="{2EA1D314-ED18-4851-8AD8-E9E990C944BF}" type="presParOf" srcId="{A4B31C07-0CA5-4A79-9E93-3A5F33BF373B}" destId="{F21A2946-8666-49D1-8F84-E4C1EB822EC9}" srcOrd="0" destOrd="0" presId="urn:microsoft.com/office/officeart/2005/8/layout/target2"/>
    <dgm:cxn modelId="{55E47E90-BAF9-4F1C-9804-8FC3A576EAEF}" type="presParOf" srcId="{A4B31C07-0CA5-4A79-9E93-3A5F33BF373B}" destId="{F6B87334-A6F1-428A-80AA-3799EDD81F23}" srcOrd="1" destOrd="0" presId="urn:microsoft.com/office/officeart/2005/8/layout/target2"/>
    <dgm:cxn modelId="{800C7104-1707-4CE7-920E-6A5881376316}" type="presParOf" srcId="{F6B87334-A6F1-428A-80AA-3799EDD81F23}" destId="{244B05CC-BC28-493B-A319-C43BE854208B}" srcOrd="0" destOrd="0" presId="urn:microsoft.com/office/officeart/2005/8/layout/target2"/>
    <dgm:cxn modelId="{850F1236-1A86-433E-851E-FD20A159F234}" type="presParOf" srcId="{9E3666BE-EE86-4140-8DC6-79066FD57A96}" destId="{E866D907-2CD3-4450-8F17-8F9CB32555E9}" srcOrd="2" destOrd="0" presId="urn:microsoft.com/office/officeart/2005/8/layout/target2"/>
    <dgm:cxn modelId="{7BC8BDAF-A3CF-4EF0-A1F7-D0DE26CA10F0}" type="presParOf" srcId="{E866D907-2CD3-4450-8F17-8F9CB32555E9}" destId="{A38D691F-82CC-449D-A8E8-555A35ED926D}" srcOrd="0" destOrd="0" presId="urn:microsoft.com/office/officeart/2005/8/layout/target2"/>
    <dgm:cxn modelId="{D7C459B3-EE21-4242-B0E8-3669FD5AE5A1}" type="presParOf" srcId="{E866D907-2CD3-4450-8F17-8F9CB32555E9}" destId="{AFECF488-C833-4101-AB6C-EB1F7A1D1C51}" srcOrd="1" destOrd="0" presId="urn:microsoft.com/office/officeart/2005/8/layout/target2"/>
    <dgm:cxn modelId="{AEFD0DE6-1CE0-4AEB-AB8F-EC73EE6FC16F}" type="presParOf" srcId="{AFECF488-C833-4101-AB6C-EB1F7A1D1C51}" destId="{CEB4BA54-7161-422F-91C1-B9203DB4CEE3}"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C814F-D8B5-4699-B90F-6FCFBBF036DE}">
      <dsp:nvSpPr>
        <dsp:cNvPr id="0" name=""/>
        <dsp:cNvSpPr/>
      </dsp:nvSpPr>
      <dsp:spPr>
        <a:xfrm>
          <a:off x="0" y="0"/>
          <a:ext cx="11018837" cy="5158335"/>
        </a:xfrm>
        <a:prstGeom prst="roundRect">
          <a:avLst>
            <a:gd name="adj" fmla="val 85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4003441" numCol="1" spcCol="1270" anchor="t" anchorCtr="0">
          <a:noAutofit/>
        </a:bodyPr>
        <a:lstStyle/>
        <a:p>
          <a:pPr marL="0" lvl="0" indent="0" algn="l" defTabSz="977900">
            <a:lnSpc>
              <a:spcPct val="90000"/>
            </a:lnSpc>
            <a:spcBef>
              <a:spcPct val="0"/>
            </a:spcBef>
            <a:spcAft>
              <a:spcPct val="35000"/>
            </a:spcAft>
            <a:buNone/>
          </a:pPr>
          <a:r>
            <a:rPr lang="en-US" sz="2200" b="1" kern="1200" baseline="0" dirty="0">
              <a:latin typeface="Open Sans" panose="020B0606030504020204" pitchFamily="34" charset="0"/>
              <a:ea typeface="Open Sans" panose="020B0606030504020204" pitchFamily="34" charset="0"/>
              <a:cs typeface="Open Sans" panose="020B0606030504020204" pitchFamily="34" charset="0"/>
            </a:rPr>
            <a:t>Scenario: Datacenter exit</a:t>
          </a:r>
          <a:endParaRPr lang="en-US" sz="22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128420" y="128420"/>
        <a:ext cx="10761997" cy="4901495"/>
      </dsp:txXfrm>
    </dsp:sp>
    <dsp:sp modelId="{0FFC3D06-C245-4E49-A904-A5305E76321C}">
      <dsp:nvSpPr>
        <dsp:cNvPr id="0" name=""/>
        <dsp:cNvSpPr/>
      </dsp:nvSpPr>
      <dsp:spPr>
        <a:xfrm>
          <a:off x="275470" y="1289583"/>
          <a:ext cx="1652825" cy="3610834"/>
        </a:xfrm>
        <a:prstGeom prst="roundRect">
          <a:avLst>
            <a:gd name="adj" fmla="val 10500"/>
          </a:avLst>
        </a:prstGeom>
        <a:solidFill>
          <a:schemeClr val="dk1">
            <a:alpha val="90000"/>
            <a:tint val="40000"/>
            <a:hueOff val="0"/>
            <a:satOff val="0"/>
            <a:lumOff val="0"/>
            <a:alphaOff val="0"/>
          </a:schemeClr>
        </a:solidFill>
        <a:ln w="1079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rtl="0">
            <a:lnSpc>
              <a:spcPct val="90000"/>
            </a:lnSpc>
            <a:spcBef>
              <a:spcPct val="0"/>
            </a:spcBef>
            <a:spcAft>
              <a:spcPct val="35000"/>
            </a:spcAft>
            <a:buNone/>
          </a:pPr>
          <a:r>
            <a:rPr lang="en-US" sz="1000" kern="1200" baseline="0" dirty="0">
              <a:latin typeface="Open Sans" panose="020B0606030504020204" pitchFamily="34" charset="0"/>
              <a:ea typeface="Open Sans" panose="020B0606030504020204" pitchFamily="34" charset="0"/>
              <a:cs typeface="Open Sans" panose="020B0606030504020204" pitchFamily="34" charset="0"/>
            </a:rPr>
            <a:t>Suggested tool: Azure Migrate</a:t>
          </a:r>
          <a:endParaRPr lang="en-US" sz="1000" kern="1200" dirty="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355600">
            <a:lnSpc>
              <a:spcPct val="90000"/>
            </a:lnSpc>
            <a:spcBef>
              <a:spcPct val="0"/>
            </a:spcBef>
            <a:spcAft>
              <a:spcPct val="15000"/>
            </a:spcAft>
            <a:buChar char="•"/>
          </a:pPr>
          <a:r>
            <a:rPr lang="en-US" sz="800" kern="1200" baseline="0">
              <a:latin typeface="Open Sans" panose="020B0606030504020204" pitchFamily="34" charset="0"/>
              <a:ea typeface="Open Sans" panose="020B0606030504020204" pitchFamily="34" charset="0"/>
              <a:cs typeface="Open Sans" panose="020B0606030504020204" pitchFamily="34" charset="0"/>
            </a:rPr>
            <a:t>Large scale discovery, assessment, and migration of web apps </a:t>
          </a:r>
          <a:endParaRPr lang="en-US" sz="800" kern="120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355600">
            <a:lnSpc>
              <a:spcPct val="90000"/>
            </a:lnSpc>
            <a:spcBef>
              <a:spcPct val="0"/>
            </a:spcBef>
            <a:spcAft>
              <a:spcPct val="15000"/>
            </a:spcAft>
            <a:buChar char="•"/>
          </a:pPr>
          <a:r>
            <a:rPr lang="en-US" sz="800" kern="1200" baseline="0">
              <a:latin typeface="Open Sans" panose="020B0606030504020204" pitchFamily="34" charset="0"/>
              <a:ea typeface="Open Sans" panose="020B0606030504020204" pitchFamily="34" charset="0"/>
              <a:cs typeface="Open Sans" panose="020B0606030504020204" pitchFamily="34" charset="0"/>
            </a:rPr>
            <a:t>Support for VMware, Hyper-V, and physical server environments​ </a:t>
          </a:r>
          <a:endParaRPr lang="en-US" sz="800" kern="120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355600">
            <a:lnSpc>
              <a:spcPct val="90000"/>
            </a:lnSpc>
            <a:spcBef>
              <a:spcPct val="0"/>
            </a:spcBef>
            <a:spcAft>
              <a:spcPct val="15000"/>
            </a:spcAft>
            <a:buChar char="•"/>
          </a:pPr>
          <a:r>
            <a:rPr lang="en-US" sz="800" kern="1200">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1"/>
            </a:rPr>
            <a:t>Learn more</a:t>
          </a:r>
          <a:endParaRPr lang="en-US" sz="800" kern="1200">
            <a:latin typeface="Open Sans" panose="020B0606030504020204" pitchFamily="34" charset="0"/>
            <a:ea typeface="Open Sans" panose="020B0606030504020204" pitchFamily="34" charset="0"/>
            <a:cs typeface="Open Sans" panose="020B0606030504020204" pitchFamily="34" charset="0"/>
          </a:endParaRPr>
        </a:p>
      </dsp:txBody>
      <dsp:txXfrm>
        <a:off x="326300" y="1340413"/>
        <a:ext cx="1551165" cy="3509174"/>
      </dsp:txXfrm>
    </dsp:sp>
    <dsp:sp modelId="{F21A2946-8666-49D1-8F84-E4C1EB822EC9}">
      <dsp:nvSpPr>
        <dsp:cNvPr id="0" name=""/>
        <dsp:cNvSpPr/>
      </dsp:nvSpPr>
      <dsp:spPr>
        <a:xfrm>
          <a:off x="2203767" y="1289583"/>
          <a:ext cx="8539599" cy="3610834"/>
        </a:xfrm>
        <a:prstGeom prst="roundRect">
          <a:avLst>
            <a:gd name="adj" fmla="val 105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2292880" numCol="1" spcCol="1270" anchor="t" anchorCtr="0">
          <a:noAutofit/>
        </a:bodyPr>
        <a:lstStyle/>
        <a:p>
          <a:pPr marL="0" lvl="0" indent="0" algn="l" defTabSz="977900">
            <a:lnSpc>
              <a:spcPct val="90000"/>
            </a:lnSpc>
            <a:spcBef>
              <a:spcPct val="0"/>
            </a:spcBef>
            <a:spcAft>
              <a:spcPct val="35000"/>
            </a:spcAft>
            <a:buNone/>
          </a:pPr>
          <a:r>
            <a:rPr lang="en-US" sz="2200" b="1" kern="1200" baseline="0" dirty="0">
              <a:latin typeface="Open Sans" panose="020B0606030504020204" pitchFamily="34" charset="0"/>
              <a:ea typeface="Open Sans" panose="020B0606030504020204" pitchFamily="34" charset="0"/>
              <a:cs typeface="Open Sans" panose="020B0606030504020204" pitchFamily="34" charset="0"/>
            </a:rPr>
            <a:t>Scenario: Single IIS web server</a:t>
          </a:r>
          <a:endParaRPr lang="en-US" sz="22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2314813" y="1400629"/>
        <a:ext cx="8317507" cy="3388742"/>
      </dsp:txXfrm>
    </dsp:sp>
    <dsp:sp modelId="{244B05CC-BC28-493B-A319-C43BE854208B}">
      <dsp:nvSpPr>
        <dsp:cNvPr id="0" name=""/>
        <dsp:cNvSpPr/>
      </dsp:nvSpPr>
      <dsp:spPr>
        <a:xfrm>
          <a:off x="2417257" y="2553375"/>
          <a:ext cx="1707919" cy="2076229"/>
        </a:xfrm>
        <a:prstGeom prst="roundRect">
          <a:avLst>
            <a:gd name="adj" fmla="val 10500"/>
          </a:avLst>
        </a:prstGeom>
        <a:solidFill>
          <a:schemeClr val="dk1">
            <a:alpha val="90000"/>
            <a:tint val="40000"/>
            <a:hueOff val="0"/>
            <a:satOff val="0"/>
            <a:lumOff val="0"/>
            <a:alphaOff val="0"/>
          </a:schemeClr>
        </a:solidFill>
        <a:ln w="1079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rtl="0">
            <a:lnSpc>
              <a:spcPct val="90000"/>
            </a:lnSpc>
            <a:spcBef>
              <a:spcPct val="0"/>
            </a:spcBef>
            <a:spcAft>
              <a:spcPct val="35000"/>
            </a:spcAft>
            <a:buNone/>
          </a:pPr>
          <a:r>
            <a:rPr lang="en-US" sz="1000" kern="1200" baseline="0">
              <a:latin typeface="Open Sans" panose="020B0606030504020204" pitchFamily="34" charset="0"/>
              <a:ea typeface="Open Sans" panose="020B0606030504020204" pitchFamily="34" charset="0"/>
              <a:cs typeface="Open Sans" panose="020B0606030504020204" pitchFamily="34" charset="0"/>
            </a:rPr>
            <a:t>Suggested tool: PowerShell scripts​</a:t>
          </a:r>
          <a:endParaRPr lang="en-US" sz="1000" kern="120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355600">
            <a:lnSpc>
              <a:spcPct val="90000"/>
            </a:lnSpc>
            <a:spcBef>
              <a:spcPct val="0"/>
            </a:spcBef>
            <a:spcAft>
              <a:spcPct val="15000"/>
            </a:spcAft>
            <a:buChar char="•"/>
          </a:pPr>
          <a:r>
            <a:rPr lang="en-US" sz="800" kern="1200" baseline="0">
              <a:latin typeface="Open Sans" panose="020B0606030504020204" pitchFamily="34" charset="0"/>
              <a:ea typeface="Open Sans" panose="020B0606030504020204" pitchFamily="34" charset="0"/>
              <a:cs typeface="Open Sans" panose="020B0606030504020204" pitchFamily="34" charset="0"/>
            </a:rPr>
            <a:t>Discover, Assess and migrate multiple .NET web apps on a single IIS web server​</a:t>
          </a:r>
          <a:endParaRPr lang="en-US" sz="800" kern="120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355600">
            <a:lnSpc>
              <a:spcPct val="90000"/>
            </a:lnSpc>
            <a:spcBef>
              <a:spcPct val="0"/>
            </a:spcBef>
            <a:spcAft>
              <a:spcPct val="15000"/>
            </a:spcAft>
            <a:buChar char="•"/>
          </a:pPr>
          <a:r>
            <a:rPr lang="en-US" sz="800" kern="1200" baseline="0">
              <a:latin typeface="Open Sans" panose="020B0606030504020204" pitchFamily="34" charset="0"/>
              <a:ea typeface="Open Sans" panose="020B0606030504020204" pitchFamily="34" charset="0"/>
              <a:cs typeface="Open Sans" panose="020B0606030504020204" pitchFamily="34" charset="0"/>
            </a:rPr>
            <a:t>Support for VMware, Hyper-V and physical servers​</a:t>
          </a:r>
          <a:endParaRPr lang="en-US" sz="800" kern="120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355600">
            <a:lnSpc>
              <a:spcPct val="90000"/>
            </a:lnSpc>
            <a:spcBef>
              <a:spcPct val="0"/>
            </a:spcBef>
            <a:spcAft>
              <a:spcPct val="15000"/>
            </a:spcAft>
            <a:buChar char="•"/>
          </a:pPr>
          <a:r>
            <a:rPr lang="en-US" sz="800" kern="1200" baseline="0">
              <a:latin typeface="Open Sans" panose="020B0606030504020204" pitchFamily="34" charset="0"/>
              <a:ea typeface="Open Sans" panose="020B0606030504020204" pitchFamily="34" charset="0"/>
              <a:cs typeface="Open Sans" panose="020B0606030504020204" pitchFamily="34" charset="0"/>
            </a:rPr>
            <a:t>Support for IaaS to PaaS migration</a:t>
          </a:r>
          <a:endParaRPr lang="en-US" sz="800" kern="120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355600">
            <a:lnSpc>
              <a:spcPct val="90000"/>
            </a:lnSpc>
            <a:spcBef>
              <a:spcPct val="0"/>
            </a:spcBef>
            <a:spcAft>
              <a:spcPct val="15000"/>
            </a:spcAft>
            <a:buChar char="•"/>
          </a:pPr>
          <a:r>
            <a:rPr lang="en-US" sz="800" kern="1200">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2"/>
            </a:rPr>
            <a:t>Learn more</a:t>
          </a:r>
          <a:endParaRPr lang="en-US" sz="800" kern="1200">
            <a:latin typeface="Open Sans" panose="020B0606030504020204" pitchFamily="34" charset="0"/>
            <a:ea typeface="Open Sans" panose="020B0606030504020204" pitchFamily="34" charset="0"/>
            <a:cs typeface="Open Sans" panose="020B0606030504020204" pitchFamily="34" charset="0"/>
          </a:endParaRPr>
        </a:p>
      </dsp:txBody>
      <dsp:txXfrm>
        <a:off x="2469781" y="2605899"/>
        <a:ext cx="1602871" cy="1971181"/>
      </dsp:txXfrm>
    </dsp:sp>
    <dsp:sp modelId="{A38D691F-82CC-449D-A8E8-555A35ED926D}">
      <dsp:nvSpPr>
        <dsp:cNvPr id="0" name=""/>
        <dsp:cNvSpPr/>
      </dsp:nvSpPr>
      <dsp:spPr>
        <a:xfrm>
          <a:off x="4352441" y="2579167"/>
          <a:ext cx="6115455" cy="2063334"/>
        </a:xfrm>
        <a:prstGeom prst="roundRect">
          <a:avLst>
            <a:gd name="adj" fmla="val 105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1164637" numCol="1" spcCol="1270" anchor="t" anchorCtr="0">
          <a:noAutofit/>
        </a:bodyPr>
        <a:lstStyle/>
        <a:p>
          <a:pPr marL="0" lvl="0" indent="0" algn="l" defTabSz="977900">
            <a:lnSpc>
              <a:spcPct val="90000"/>
            </a:lnSpc>
            <a:spcBef>
              <a:spcPct val="0"/>
            </a:spcBef>
            <a:spcAft>
              <a:spcPct val="35000"/>
            </a:spcAft>
            <a:buNone/>
          </a:pPr>
          <a:r>
            <a:rPr lang="en-US" sz="2200" b="1" kern="1200" baseline="0" dirty="0">
              <a:latin typeface="Open Sans" panose="020B0606030504020204" pitchFamily="34" charset="0"/>
              <a:ea typeface="Open Sans" panose="020B0606030504020204" pitchFamily="34" charset="0"/>
              <a:cs typeface="Open Sans" panose="020B0606030504020204" pitchFamily="34" charset="0"/>
            </a:rPr>
            <a:t>Scenario: Migrate .NET and Java web apps</a:t>
          </a:r>
          <a:endParaRPr lang="en-US" sz="2200" b="1" kern="1200" dirty="0">
            <a:latin typeface="Open Sans" panose="020B0606030504020204" pitchFamily="34" charset="0"/>
            <a:ea typeface="Open Sans" panose="020B0606030504020204" pitchFamily="34" charset="0"/>
            <a:cs typeface="Open Sans" panose="020B0606030504020204" pitchFamily="34" charset="0"/>
          </a:endParaRPr>
        </a:p>
      </dsp:txBody>
      <dsp:txXfrm>
        <a:off x="4415896" y="2642622"/>
        <a:ext cx="5988545" cy="1936424"/>
      </dsp:txXfrm>
    </dsp:sp>
    <dsp:sp modelId="{CEB4BA54-7161-422F-91C1-B9203DB4CEE3}">
      <dsp:nvSpPr>
        <dsp:cNvPr id="0" name=""/>
        <dsp:cNvSpPr/>
      </dsp:nvSpPr>
      <dsp:spPr>
        <a:xfrm>
          <a:off x="4505327" y="3507667"/>
          <a:ext cx="5809682" cy="928500"/>
        </a:xfrm>
        <a:prstGeom prst="roundRect">
          <a:avLst>
            <a:gd name="adj" fmla="val 10500"/>
          </a:avLst>
        </a:prstGeom>
        <a:solidFill>
          <a:schemeClr val="dk1">
            <a:alpha val="90000"/>
            <a:tint val="40000"/>
            <a:hueOff val="0"/>
            <a:satOff val="0"/>
            <a:lumOff val="0"/>
            <a:alphaOff val="0"/>
          </a:schemeClr>
        </a:solidFill>
        <a:ln w="1079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rtl="0">
            <a:lnSpc>
              <a:spcPct val="90000"/>
            </a:lnSpc>
            <a:spcBef>
              <a:spcPct val="0"/>
            </a:spcBef>
            <a:spcAft>
              <a:spcPct val="35000"/>
            </a:spcAft>
            <a:buNone/>
          </a:pPr>
          <a:r>
            <a:rPr lang="en-US" sz="1000" kern="1200" baseline="0">
              <a:latin typeface="Open Sans" panose="020B0606030504020204" pitchFamily="34" charset="0"/>
              <a:ea typeface="Open Sans" panose="020B0606030504020204" pitchFamily="34" charset="0"/>
              <a:cs typeface="Open Sans" panose="020B0606030504020204" pitchFamily="34" charset="0"/>
            </a:rPr>
            <a:t>Suggested tool: Azure Migrate app and code assessment</a:t>
          </a:r>
          <a:endParaRPr lang="en-US" sz="1000" kern="120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355600">
            <a:lnSpc>
              <a:spcPct val="90000"/>
            </a:lnSpc>
            <a:spcBef>
              <a:spcPct val="0"/>
            </a:spcBef>
            <a:spcAft>
              <a:spcPct val="15000"/>
            </a:spcAft>
            <a:buChar char="•"/>
          </a:pPr>
          <a:r>
            <a:rPr lang="en-US" sz="800" kern="1200" baseline="0">
              <a:latin typeface="Open Sans" panose="020B0606030504020204" pitchFamily="34" charset="0"/>
              <a:ea typeface="Open Sans" panose="020B0606030504020204" pitchFamily="34" charset="0"/>
              <a:cs typeface="Open Sans" panose="020B0606030504020204" pitchFamily="34" charset="0"/>
            </a:rPr>
            <a:t>In-depth code and config assessment  of .NET and Java web apps</a:t>
          </a:r>
          <a:endParaRPr lang="en-US" sz="800" kern="120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355600">
            <a:lnSpc>
              <a:spcPct val="90000"/>
            </a:lnSpc>
            <a:spcBef>
              <a:spcPct val="0"/>
            </a:spcBef>
            <a:spcAft>
              <a:spcPct val="15000"/>
            </a:spcAft>
            <a:buChar char="•"/>
          </a:pPr>
          <a:r>
            <a:rPr lang="en-US" sz="800" kern="1200">
              <a:latin typeface="Open Sans" panose="020B0606030504020204" pitchFamily="34" charset="0"/>
              <a:ea typeface="Open Sans" panose="020B0606030504020204" pitchFamily="34" charset="0"/>
              <a:cs typeface="Open Sans" panose="020B0606030504020204" pitchFamily="34" charset="0"/>
            </a:rPr>
            <a:t>Integrated with GitHub Copilot Chat (in preview)</a:t>
          </a:r>
        </a:p>
        <a:p>
          <a:pPr marL="57150" lvl="1" indent="-57150" algn="l" defTabSz="355600">
            <a:lnSpc>
              <a:spcPct val="90000"/>
            </a:lnSpc>
            <a:spcBef>
              <a:spcPct val="0"/>
            </a:spcBef>
            <a:spcAft>
              <a:spcPct val="15000"/>
            </a:spcAft>
            <a:buChar char="•"/>
          </a:pPr>
          <a:r>
            <a:rPr lang="en-US" sz="800" kern="1200" baseline="0">
              <a:latin typeface="Open Sans" panose="020B0606030504020204" pitchFamily="34" charset="0"/>
              <a:ea typeface="Open Sans" panose="020B0606030504020204" pitchFamily="34" charset="0"/>
              <a:cs typeface="Open Sans" panose="020B0606030504020204" pitchFamily="34" charset="0"/>
            </a:rPr>
            <a:t>Available at no additional cost from Azure</a:t>
          </a:r>
          <a:endParaRPr lang="en-US" sz="800" kern="1200">
            <a:latin typeface="Open Sans" panose="020B0606030504020204" pitchFamily="34" charset="0"/>
            <a:ea typeface="Open Sans" panose="020B0606030504020204" pitchFamily="34" charset="0"/>
            <a:cs typeface="Open Sans" panose="020B0606030504020204" pitchFamily="34" charset="0"/>
          </a:endParaRPr>
        </a:p>
        <a:p>
          <a:pPr marL="57150" lvl="1" indent="-57150" algn="l" defTabSz="355600">
            <a:lnSpc>
              <a:spcPct val="90000"/>
            </a:lnSpc>
            <a:spcBef>
              <a:spcPct val="0"/>
            </a:spcBef>
            <a:spcAft>
              <a:spcPct val="15000"/>
            </a:spcAft>
            <a:buChar char="•"/>
          </a:pPr>
          <a:r>
            <a:rPr lang="en-US" sz="800" kern="1200">
              <a:latin typeface="Open Sans" panose="020B0606030504020204" pitchFamily="34" charset="0"/>
              <a:ea typeface="Open Sans" panose="020B0606030504020204" pitchFamily="34" charset="0"/>
              <a:cs typeface="Open Sans" panose="020B0606030504020204" pitchFamily="34" charset="0"/>
              <a:hlinkClick xmlns:r="http://schemas.openxmlformats.org/officeDocument/2006/relationships" r:id="rId3"/>
            </a:rPr>
            <a:t>Learn more</a:t>
          </a:r>
          <a:endParaRPr lang="en-US" sz="800" kern="1200">
            <a:latin typeface="Open Sans" panose="020B0606030504020204" pitchFamily="34" charset="0"/>
            <a:ea typeface="Open Sans" panose="020B0606030504020204" pitchFamily="34" charset="0"/>
            <a:cs typeface="Open Sans" panose="020B0606030504020204" pitchFamily="34" charset="0"/>
          </a:endParaRPr>
        </a:p>
      </dsp:txBody>
      <dsp:txXfrm>
        <a:off x="4533882" y="3536222"/>
        <a:ext cx="5752572" cy="871390"/>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8/1/2024 2:19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8/1/2024 2:19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8/1/2024 2:19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5181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8/1/2024 2:19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5740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FD67C-1EA1-4DF5-919D-43EC6AA12CC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2186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8/1/2024 2:19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266736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3.xml"/><Relationship Id="rId4" Type="http://schemas.openxmlformats.org/officeDocument/2006/relationships/image" Target="../media/image41.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3.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7.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3.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3.xml"/><Relationship Id="rId6" Type="http://schemas.openxmlformats.org/officeDocument/2006/relationships/image" Target="../media/image52.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3.xml"/><Relationship Id="rId4" Type="http://schemas.openxmlformats.org/officeDocument/2006/relationships/image" Target="../media/image41.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3.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3.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41.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2.xml"/><Relationship Id="rId4" Type="http://schemas.openxmlformats.org/officeDocument/2006/relationships/image" Target="../media/image47.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2.xml"/><Relationship Id="rId6" Type="http://schemas.openxmlformats.org/officeDocument/2006/relationships/image" Target="../media/image52.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41.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90115983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1556487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351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6012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967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184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878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7894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2124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1247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1757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940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text/chart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9AF48-CA3C-F1DD-23AC-7CADEED51B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708C264F-6109-408C-6F9F-6C7DFC8E4E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569765"/>
          </a:xfrm>
        </p:spPr>
        <p:txBody>
          <a:bodyPr/>
          <a:lstStyle>
            <a:lvl1pPr marL="0" indent="0" algn="ctr">
              <a:buFontTx/>
              <a:buNone/>
              <a:defRPr>
                <a:solidFill>
                  <a:schemeClr val="tx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tx1"/>
                </a:solidFill>
              </a:defRPr>
            </a:lvl1pPr>
          </a:lstStyle>
          <a:p>
            <a:r>
              <a:rPr lang="en-US"/>
              <a:t>Lorem ipsum dolor sit amet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2045339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23852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178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912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577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67615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10356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30887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99769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88492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368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22E445-F830-57CB-956C-A9671F038E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0" name="Picture 9" descr="A black circle with a dark background&#10;&#10;Description automatically generated with medium confidence">
            <a:extLst>
              <a:ext uri="{FF2B5EF4-FFF2-40B4-BE49-F238E27FC236}">
                <a16:creationId xmlns:a16="http://schemas.microsoft.com/office/drawing/2014/main" id="{94F03461-57ED-BBAC-5B18-EB9FBE3E587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43622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912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74798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383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14052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33661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5935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49024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54787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8613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9187A4-4424-2670-DEC4-72A61846C4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14" name="Picture 13" descr="A black circle with a dark background&#10;&#10;Description automatically generated with medium confidence">
            <a:extLst>
              <a:ext uri="{FF2B5EF4-FFF2-40B4-BE49-F238E27FC236}">
                <a16:creationId xmlns:a16="http://schemas.microsoft.com/office/drawing/2014/main" id="{6D8EDA1A-CBAD-C573-B4F6-059BD8AE09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099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6633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2455498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3304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89305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6515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07121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506049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478043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126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text boxes">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3F750-71ED-4DFF-FB71-B66298E859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108D6EFA-9DAC-D1F0-55ED-9949D16A9F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382468"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638469"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638469"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8" name="Rounded Rectangle 2">
            <a:extLst>
              <a:ext uri="{FF2B5EF4-FFF2-40B4-BE49-F238E27FC236}">
                <a16:creationId xmlns:a16="http://schemas.microsoft.com/office/drawing/2014/main" id="{0B210A1E-5884-FEB6-332E-7C23EB5D15A6}"/>
              </a:ext>
              <a:ext uri="{C183D7F6-B498-43B3-948B-1728B52AA6E4}">
                <adec:decorative xmlns:adec="http://schemas.microsoft.com/office/drawing/2017/decorative" val="1"/>
              </a:ext>
            </a:extLst>
          </p:cNvPr>
          <p:cNvSpPr/>
          <p:nvPr userDrawn="1"/>
        </p:nvSpPr>
        <p:spPr bwMode="auto">
          <a:xfrm>
            <a:off x="817955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9" name="Text Placeholder 3">
            <a:extLst>
              <a:ext uri="{FF2B5EF4-FFF2-40B4-BE49-F238E27FC236}">
                <a16:creationId xmlns:a16="http://schemas.microsoft.com/office/drawing/2014/main" id="{1FAC3CD8-8269-8023-D44F-BC9EA2CD669A}"/>
              </a:ext>
            </a:extLst>
          </p:cNvPr>
          <p:cNvSpPr>
            <a:spLocks noGrp="1"/>
          </p:cNvSpPr>
          <p:nvPr>
            <p:ph type="body" sz="quarter" idx="18" hasCustomPrompt="1"/>
          </p:nvPr>
        </p:nvSpPr>
        <p:spPr>
          <a:xfrm>
            <a:off x="843555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0" name="Text Placeholder 3">
            <a:extLst>
              <a:ext uri="{FF2B5EF4-FFF2-40B4-BE49-F238E27FC236}">
                <a16:creationId xmlns:a16="http://schemas.microsoft.com/office/drawing/2014/main" id="{3CD58979-FBCF-212D-BA47-E3B2FAF4A6BC}"/>
              </a:ext>
            </a:extLst>
          </p:cNvPr>
          <p:cNvSpPr>
            <a:spLocks noGrp="1"/>
          </p:cNvSpPr>
          <p:nvPr>
            <p:ph type="body" sz="quarter" idx="19" hasCustomPrompt="1"/>
          </p:nvPr>
        </p:nvSpPr>
        <p:spPr>
          <a:xfrm>
            <a:off x="843555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31" name="Rounded Rectangle 2">
            <a:extLst>
              <a:ext uri="{FF2B5EF4-FFF2-40B4-BE49-F238E27FC236}">
                <a16:creationId xmlns:a16="http://schemas.microsoft.com/office/drawing/2014/main" id="{519417E7-4330-CE2A-C018-004C40CC33FC}"/>
              </a:ext>
              <a:ext uri="{C183D7F6-B498-43B3-948B-1728B52AA6E4}">
                <adec:decorative xmlns:adec="http://schemas.microsoft.com/office/drawing/2017/decorative" val="1"/>
              </a:ext>
            </a:extLst>
          </p:cNvPr>
          <p:cNvSpPr/>
          <p:nvPr userDrawn="1"/>
        </p:nvSpPr>
        <p:spPr bwMode="auto">
          <a:xfrm>
            <a:off x="58538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2" name="Text Placeholder 3">
            <a:extLst>
              <a:ext uri="{FF2B5EF4-FFF2-40B4-BE49-F238E27FC236}">
                <a16:creationId xmlns:a16="http://schemas.microsoft.com/office/drawing/2014/main" id="{5E2A7BED-F7CE-714D-7143-539BB9132309}"/>
              </a:ext>
            </a:extLst>
          </p:cNvPr>
          <p:cNvSpPr>
            <a:spLocks noGrp="1"/>
          </p:cNvSpPr>
          <p:nvPr>
            <p:ph type="body" sz="quarter" idx="20" hasCustomPrompt="1"/>
          </p:nvPr>
        </p:nvSpPr>
        <p:spPr>
          <a:xfrm>
            <a:off x="84138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amet turpis</a:t>
            </a:r>
          </a:p>
        </p:txBody>
      </p:sp>
      <p:sp>
        <p:nvSpPr>
          <p:cNvPr id="33" name="Text Placeholder 3">
            <a:extLst>
              <a:ext uri="{FF2B5EF4-FFF2-40B4-BE49-F238E27FC236}">
                <a16:creationId xmlns:a16="http://schemas.microsoft.com/office/drawing/2014/main" id="{3E1326CB-6240-432C-D815-FFE2FC75213B}"/>
              </a:ext>
            </a:extLst>
          </p:cNvPr>
          <p:cNvSpPr>
            <a:spLocks noGrp="1"/>
          </p:cNvSpPr>
          <p:nvPr>
            <p:ph type="body" sz="quarter" idx="21" hasCustomPrompt="1"/>
          </p:nvPr>
        </p:nvSpPr>
        <p:spPr>
          <a:xfrm>
            <a:off x="84138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 name="Title 1">
            <a:extLst>
              <a:ext uri="{FF2B5EF4-FFF2-40B4-BE49-F238E27FC236}">
                <a16:creationId xmlns:a16="http://schemas.microsoft.com/office/drawing/2014/main" id="{7BB09A5F-2054-3689-C15B-2605B5886719}"/>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55120461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007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5537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348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091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97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3534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47382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9113267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34468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ession Resources with QR co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EE338-0BF0-908B-5F1D-EF52ED4BD70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Picture Placeholder 3">
            <a:extLst>
              <a:ext uri="{FF2B5EF4-FFF2-40B4-BE49-F238E27FC236}">
                <a16:creationId xmlns:a16="http://schemas.microsoft.com/office/drawing/2014/main" id="{DE4B0FFD-EFE6-9596-2235-17992A0596E3}"/>
              </a:ext>
            </a:extLst>
          </p:cNvPr>
          <p:cNvSpPr>
            <a:spLocks noGrp="1"/>
          </p:cNvSpPr>
          <p:nvPr>
            <p:ph type="pic" sz="quarter" idx="10"/>
          </p:nvPr>
        </p:nvSpPr>
        <p:spPr>
          <a:xfrm>
            <a:off x="7542805" y="1885020"/>
            <a:ext cx="2147542" cy="2161341"/>
          </a:xfrm>
        </p:spPr>
        <p:txBody>
          <a:bodyPr/>
          <a:lstStyle/>
          <a:p>
            <a:endParaRPr lang="en-US"/>
          </a:p>
        </p:txBody>
      </p:sp>
    </p:spTree>
    <p:extLst>
      <p:ext uri="{BB962C8B-B14F-4D97-AF65-F5344CB8AC3E}">
        <p14:creationId xmlns:p14="http://schemas.microsoft.com/office/powerpoint/2010/main" val="650490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809D2-B829-7B00-FB59-EE8E0B2277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DB66E6E7-CE63-2558-3E07-917AA2D04D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tx1"/>
                </a:solidFill>
              </a:defRPr>
            </a:lvl1pPr>
          </a:lstStyle>
          <a:p>
            <a:r>
              <a:rPr lang="en-US"/>
              <a:t>Lorem ipsum dolor sit amet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7" name="Picture 6">
            <a:extLst>
              <a:ext uri="{FF2B5EF4-FFF2-40B4-BE49-F238E27FC236}">
                <a16:creationId xmlns:a16="http://schemas.microsoft.com/office/drawing/2014/main" id="{BB734B0B-B17D-F12A-60AC-93C306D4A51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266678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Title Only_Gra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pc="0"/>
            </a:lvl1pPr>
          </a:lstStyle>
          <a:p>
            <a:r>
              <a:rPr lang="en-US"/>
              <a:t>Click to edit Master title style</a:t>
            </a:r>
          </a:p>
        </p:txBody>
      </p:sp>
    </p:spTree>
    <p:extLst>
      <p:ext uri="{BB962C8B-B14F-4D97-AF65-F5344CB8AC3E}">
        <p14:creationId xmlns:p14="http://schemas.microsoft.com/office/powerpoint/2010/main" val="1940824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spc="0">
                <a:solidFill>
                  <a:schemeClr val="accent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24483073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1 paragraph -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BE63B-0D5B-FCEF-9D18-A0FAA75F41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1F083FE2-5294-93FA-DEB1-2930F5F838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gradFill>
                  <a:gsLst>
                    <a:gs pos="100000">
                      <a:schemeClr val="accent2"/>
                    </a:gs>
                    <a:gs pos="3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200720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1 paragraph - 5">
    <p:bg>
      <p:bgPr>
        <a:solidFill>
          <a:schemeClr val="bg1"/>
        </a:solidFill>
        <a:effectLst/>
      </p:bgPr>
    </p:bg>
    <p:spTree>
      <p:nvGrpSpPr>
        <p:cNvPr id="1" name=""/>
        <p:cNvGrpSpPr/>
        <p:nvPr/>
      </p:nvGrpSpPr>
      <p:grpSpPr>
        <a:xfrm>
          <a:off x="0" y="0"/>
          <a:ext cx="0" cy="0"/>
          <a:chOff x="0" y="0"/>
          <a:chExt cx="0" cy="0"/>
        </a:xfrm>
      </p:grpSpPr>
      <p:pic>
        <p:nvPicPr>
          <p:cNvPr id="9" name="Picture 8" descr="A purple ball and a purple arrow&#10;&#10;Description automatically generated">
            <a:extLst>
              <a:ext uri="{FF2B5EF4-FFF2-40B4-BE49-F238E27FC236}">
                <a16:creationId xmlns:a16="http://schemas.microsoft.com/office/drawing/2014/main" id="{2592AE2A-F199-2824-DF37-915B495401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395"/>
          <a:stretch/>
        </p:blipFill>
        <p:spPr>
          <a:xfrm>
            <a:off x="0" y="0"/>
            <a:ext cx="12192000" cy="6858000"/>
          </a:xfrm>
          <a:prstGeom prst="rect">
            <a:avLst/>
          </a:prstGeom>
        </p:spPr>
      </p:pic>
      <p:pic>
        <p:nvPicPr>
          <p:cNvPr id="4" name="Picture 3" descr="A close-up of a purple and black background&#10;&#10;Description automatically generated">
            <a:extLst>
              <a:ext uri="{FF2B5EF4-FFF2-40B4-BE49-F238E27FC236}">
                <a16:creationId xmlns:a16="http://schemas.microsoft.com/office/drawing/2014/main" id="{D1A79AC7-FBA5-7297-749D-8CBBF060D6C3}"/>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0"/>
            <a:ext cx="7393132" cy="6858000"/>
          </a:xfrm>
          <a:prstGeom prst="rect">
            <a:avLst/>
          </a:prstGeom>
        </p:spPr>
      </p:pic>
      <p:pic>
        <p:nvPicPr>
          <p:cNvPr id="12" name="Picture 11" descr="A purple arrow pointing to a purple ball&#10;&#10;Description automatically generated">
            <a:extLst>
              <a:ext uri="{FF2B5EF4-FFF2-40B4-BE49-F238E27FC236}">
                <a16:creationId xmlns:a16="http://schemas.microsoft.com/office/drawing/2014/main" id="{7A43EBE6-F024-22EC-93C3-5542E742FBFC}"/>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r="-3602"/>
          <a:stretch/>
        </p:blipFill>
        <p:spPr>
          <a:xfrm>
            <a:off x="-7168" y="1048"/>
            <a:ext cx="12126919" cy="6821392"/>
          </a:xfrm>
          <a:prstGeom prst="rect">
            <a:avLst/>
          </a:prstGeom>
        </p:spPr>
      </p:pic>
      <p:sp>
        <p:nvSpPr>
          <p:cNvPr id="2" name="Text Placeholder 11">
            <a:extLst>
              <a:ext uri="{FF2B5EF4-FFF2-40B4-BE49-F238E27FC236}">
                <a16:creationId xmlns:a16="http://schemas.microsoft.com/office/drawing/2014/main" id="{3E3797E6-424E-E4F3-E060-DE50009F1A17}"/>
              </a:ext>
            </a:extLst>
          </p:cNvPr>
          <p:cNvSpPr>
            <a:spLocks noGrp="1"/>
          </p:cNvSpPr>
          <p:nvPr>
            <p:ph type="body" sz="quarter" idx="16" hasCustomPrompt="1"/>
          </p:nvPr>
        </p:nvSpPr>
        <p:spPr>
          <a:xfrm>
            <a:off x="5233111" y="3187362"/>
            <a:ext cx="4609123" cy="276999"/>
          </a:xfrm>
        </p:spPr>
        <p:txBody>
          <a:bodyPr anchor="t"/>
          <a:lstStyle>
            <a:lvl1pPr marL="0" indent="0">
              <a:spcBef>
                <a:spcPts val="0"/>
              </a:spcBef>
              <a:buNone/>
              <a:defRPr sz="1800" b="1">
                <a:gradFill>
                  <a:gsLst>
                    <a:gs pos="100000">
                      <a:schemeClr val="accent2"/>
                    </a:gs>
                    <a:gs pos="43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5" name="Title 1">
            <a:extLst>
              <a:ext uri="{FF2B5EF4-FFF2-40B4-BE49-F238E27FC236}">
                <a16:creationId xmlns:a16="http://schemas.microsoft.com/office/drawing/2014/main" id="{579878C8-780C-6CE7-3371-9E1D88420002}"/>
              </a:ext>
            </a:extLst>
          </p:cNvPr>
          <p:cNvSpPr>
            <a:spLocks noGrp="1"/>
          </p:cNvSpPr>
          <p:nvPr>
            <p:ph type="title" hasCustomPrompt="1"/>
          </p:nvPr>
        </p:nvSpPr>
        <p:spPr>
          <a:xfrm>
            <a:off x="5233111" y="2260490"/>
            <a:ext cx="4622646" cy="615553"/>
          </a:xfrm>
        </p:spPr>
        <p:txBody>
          <a:bodyPr/>
          <a:lstStyle>
            <a:lvl1pPr>
              <a:defRPr>
                <a:solidFill>
                  <a:schemeClr val="tx1"/>
                </a:solidFill>
              </a:defRPr>
            </a:lvl1pPr>
          </a:lstStyle>
          <a:p>
            <a:r>
              <a:rPr lang="en-US"/>
              <a:t>Lorem ipsum</a:t>
            </a:r>
          </a:p>
        </p:txBody>
      </p:sp>
      <p:sp>
        <p:nvSpPr>
          <p:cNvPr id="7" name="Text Placeholder 3">
            <a:extLst>
              <a:ext uri="{FF2B5EF4-FFF2-40B4-BE49-F238E27FC236}">
                <a16:creationId xmlns:a16="http://schemas.microsoft.com/office/drawing/2014/main" id="{70E405ED-524A-110A-C09E-BB64EABB8D91}"/>
              </a:ext>
            </a:extLst>
          </p:cNvPr>
          <p:cNvSpPr>
            <a:spLocks noGrp="1"/>
          </p:cNvSpPr>
          <p:nvPr>
            <p:ph type="body" sz="quarter" idx="10" hasCustomPrompt="1"/>
          </p:nvPr>
        </p:nvSpPr>
        <p:spPr>
          <a:xfrm>
            <a:off x="5233111" y="3694724"/>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8000860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bg1"/>
        </a:solidFill>
        <a:effectLst/>
      </p:bgPr>
    </p:bg>
    <p:spTree>
      <p:nvGrpSpPr>
        <p:cNvPr id="1" name=""/>
        <p:cNvGrpSpPr/>
        <p:nvPr/>
      </p:nvGrpSpPr>
      <p:grpSpPr>
        <a:xfrm>
          <a:off x="0" y="0"/>
          <a:ext cx="0" cy="0"/>
          <a:chOff x="0" y="0"/>
          <a:chExt cx="0" cy="0"/>
        </a:xfrm>
      </p:grpSpPr>
      <p:pic>
        <p:nvPicPr>
          <p:cNvPr id="4" name="Picture 3" descr="A black and purple background&#10;&#10;Description automatically generated">
            <a:extLst>
              <a:ext uri="{FF2B5EF4-FFF2-40B4-BE49-F238E27FC236}">
                <a16:creationId xmlns:a16="http://schemas.microsoft.com/office/drawing/2014/main" id="{F6E69804-99D2-056F-4EB1-0313896BE0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flipH="1">
            <a:off x="0" y="4704796"/>
            <a:ext cx="12199749" cy="2158678"/>
          </a:xfrm>
          <a:prstGeom prst="rect">
            <a:avLst/>
          </a:prstGeom>
        </p:spPr>
      </p:pic>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a:t>
            </a:r>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gradFill>
                  <a:gsLst>
                    <a:gs pos="100000">
                      <a:schemeClr val="accent2"/>
                    </a:gs>
                    <a:gs pos="45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3" name="Text Placeholder 11">
            <a:extLst>
              <a:ext uri="{FF2B5EF4-FFF2-40B4-BE49-F238E27FC236}">
                <a16:creationId xmlns:a16="http://schemas.microsoft.com/office/drawing/2014/main" id="{ADFC2B44-5232-BE0C-160F-949730398C04}"/>
              </a:ext>
            </a:extLst>
          </p:cNvPr>
          <p:cNvSpPr>
            <a:spLocks noGrp="1"/>
          </p:cNvSpPr>
          <p:nvPr>
            <p:ph type="body" sz="quarter" idx="19" hasCustomPrompt="1"/>
          </p:nvPr>
        </p:nvSpPr>
        <p:spPr>
          <a:xfrm>
            <a:off x="6160205" y="1354747"/>
            <a:ext cx="4534378" cy="276999"/>
          </a:xfrm>
        </p:spPr>
        <p:txBody>
          <a:bodyPr anchor="t"/>
          <a:lstStyle>
            <a:lvl1pPr marL="0" indent="0">
              <a:spcBef>
                <a:spcPts val="0"/>
              </a:spcBef>
              <a:buNone/>
              <a:defRPr sz="18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C73F5-7DA5-348A-BF60-D3BB9B0D74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8" name="Picture 7" descr="A black circle with a dark background&#10;&#10;Description automatically generated with medium confidence">
            <a:extLst>
              <a:ext uri="{FF2B5EF4-FFF2-40B4-BE49-F238E27FC236}">
                <a16:creationId xmlns:a16="http://schemas.microsoft.com/office/drawing/2014/main" id="{E40123C1-ECDC-1899-E605-ED07C31B03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pic>
        <p:nvPicPr>
          <p:cNvPr id="3" name="Picture 2">
            <a:extLst>
              <a:ext uri="{FF2B5EF4-FFF2-40B4-BE49-F238E27FC236}">
                <a16:creationId xmlns:a16="http://schemas.microsoft.com/office/drawing/2014/main" id="{0544D1D7-60B7-26A6-16B6-05E7D79890D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18254995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bg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30783548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on left">
    <p:bg>
      <p:bgPr>
        <a:solidFill>
          <a:schemeClr val="bg1"/>
        </a:solidFill>
        <a:effectLst/>
      </p:bgPr>
    </p:bg>
    <p:spTree>
      <p:nvGrpSpPr>
        <p:cNvPr id="1" name=""/>
        <p:cNvGrpSpPr/>
        <p:nvPr/>
      </p:nvGrpSpPr>
      <p:grpSpPr>
        <a:xfrm>
          <a:off x="0" y="0"/>
          <a:ext cx="0" cy="0"/>
          <a:chOff x="0" y="0"/>
          <a:chExt cx="0" cy="0"/>
        </a:xfrm>
      </p:grpSpPr>
      <p:pic>
        <p:nvPicPr>
          <p:cNvPr id="11" name="Picture 10" descr="A black and purple wave&#10;&#10;Description automatically generated">
            <a:extLst>
              <a:ext uri="{FF2B5EF4-FFF2-40B4-BE49-F238E27FC236}">
                <a16:creationId xmlns:a16="http://schemas.microsoft.com/office/drawing/2014/main" id="{0894BD32-9B8D-551F-6688-FCC37930A8B2}"/>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rot="5400000">
            <a:off x="-1403244" y="1403239"/>
            <a:ext cx="6857625" cy="4051139"/>
          </a:xfrm>
          <a:prstGeom prst="rect">
            <a:avLst/>
          </a:prstGeom>
        </p:spPr>
      </p:pic>
      <p:pic>
        <p:nvPicPr>
          <p:cNvPr id="2" name="Picture 1">
            <a:extLst>
              <a:ext uri="{FF2B5EF4-FFF2-40B4-BE49-F238E27FC236}">
                <a16:creationId xmlns:a16="http://schemas.microsoft.com/office/drawing/2014/main" id="{F991CCEE-D8A7-0DB7-70BE-7B1A06D2D77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3BAD64EE-8587-AFF9-9259-69EF7FD8E92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6577395" y="246188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6577395" y="3947633"/>
            <a:ext cx="4158362"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05576" y="1079344"/>
            <a:ext cx="4812073" cy="4720940"/>
          </a:xfrm>
          <a:prstGeom prst="roundRect">
            <a:avLst>
              <a:gd name="adj" fmla="val 1979"/>
            </a:avLst>
          </a:prstGeom>
          <a:solidFill>
            <a:schemeClr val="bg1"/>
          </a:solidFill>
          <a:ln w="38100" cap="flat" cmpd="sng" algn="ctr">
            <a:gradFill>
              <a:gsLst>
                <a:gs pos="100000">
                  <a:schemeClr val="accent2"/>
                </a:gs>
                <a:gs pos="45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A028779-EA28-62D7-6D05-CA2F544295B8}"/>
              </a:ext>
            </a:extLst>
          </p:cNvPr>
          <p:cNvSpPr>
            <a:spLocks noGrp="1"/>
          </p:cNvSpPr>
          <p:nvPr>
            <p:ph type="pic" sz="quarter" idx="14" hasCustomPrompt="1"/>
          </p:nvPr>
        </p:nvSpPr>
        <p:spPr bwMode="ltGray">
          <a:xfrm>
            <a:off x="733485" y="1213954"/>
            <a:ext cx="4556255" cy="445172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249586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3 round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C11A3-69D4-9906-842E-C2B2E87277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1062185-3B3A-1274-63F7-3141D2CCE52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CD7D6FA-1719-A79E-EAE1-DBA349CB23FA}"/>
              </a:ext>
            </a:extLst>
          </p:cNvPr>
          <p:cNvSpPr>
            <a:spLocks noGrp="1" noChangeAspect="1"/>
          </p:cNvSpPr>
          <p:nvPr>
            <p:ph type="pic" sz="quarter" idx="19" hasCustomPrompt="1"/>
          </p:nvPr>
        </p:nvSpPr>
        <p:spPr bwMode="ltGray">
          <a:xfrm>
            <a:off x="4933506"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63542145-93D8-680E-89D6-10B9E52D37E0}"/>
              </a:ext>
            </a:extLst>
          </p:cNvPr>
          <p:cNvSpPr>
            <a:spLocks noGrp="1" noChangeAspect="1"/>
          </p:cNvSpPr>
          <p:nvPr>
            <p:ph type="pic" sz="quarter" idx="20" hasCustomPrompt="1"/>
          </p:nvPr>
        </p:nvSpPr>
        <p:spPr bwMode="ltGray">
          <a:xfrm>
            <a:off x="7834967"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Title 1">
            <a:extLst>
              <a:ext uri="{FF2B5EF4-FFF2-40B4-BE49-F238E27FC236}">
                <a16:creationId xmlns:a16="http://schemas.microsoft.com/office/drawing/2014/main" id="{1605E53D-7AC0-960A-378E-BF67CACEB218}"/>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6647740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tx1"/>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94493" y="7025"/>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 8">
    <p:bg>
      <p:bgPr>
        <a:solidFill>
          <a:schemeClr val="tx2"/>
        </a:solidFill>
        <a:effectLst/>
      </p:bgPr>
    </p:bg>
    <p:spTree>
      <p:nvGrpSpPr>
        <p:cNvPr id="1" name=""/>
        <p:cNvGrpSpPr/>
        <p:nvPr/>
      </p:nvGrpSpPr>
      <p:grpSpPr>
        <a:xfrm>
          <a:off x="0" y="0"/>
          <a:ext cx="0" cy="0"/>
          <a:chOff x="0" y="0"/>
          <a:chExt cx="0" cy="0"/>
        </a:xfrm>
      </p:grpSpPr>
      <p:pic>
        <p:nvPicPr>
          <p:cNvPr id="5" name="Picture 4" descr="A group of colorful cylinders&#10;&#10;Description automatically generated">
            <a:extLst>
              <a:ext uri="{FF2B5EF4-FFF2-40B4-BE49-F238E27FC236}">
                <a16:creationId xmlns:a16="http://schemas.microsoft.com/office/drawing/2014/main" id="{B9967197-9769-716E-7FA6-3534E9C697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D7A6EF0-71D6-113F-2479-C32536FC11A6}"/>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8" name="Text Placeholder 4">
            <a:extLst>
              <a:ext uri="{FF2B5EF4-FFF2-40B4-BE49-F238E27FC236}">
                <a16:creationId xmlns:a16="http://schemas.microsoft.com/office/drawing/2014/main" id="{6F03C7CF-185F-5124-97E2-971F562274D0}"/>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Speaker name or subtitle text </a:t>
            </a:r>
          </a:p>
        </p:txBody>
      </p:sp>
      <p:sp>
        <p:nvSpPr>
          <p:cNvPr id="9" name="Oval 8">
            <a:extLst>
              <a:ext uri="{FF2B5EF4-FFF2-40B4-BE49-F238E27FC236}">
                <a16:creationId xmlns:a16="http://schemas.microsoft.com/office/drawing/2014/main" id="{56AA86E6-0CD7-56AE-6403-89E56112E144}"/>
              </a:ext>
            </a:extLst>
          </p:cNvPr>
          <p:cNvSpPr/>
          <p:nvPr userDrawn="1"/>
        </p:nvSpPr>
        <p:spPr bwMode="auto">
          <a:xfrm>
            <a:off x="573864" y="521487"/>
            <a:ext cx="1550569" cy="1550569"/>
          </a:xfrm>
          <a:prstGeom prst="ellipse">
            <a:avLst/>
          </a:prstGeom>
          <a:no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9FFDBFBB-1F0F-8308-F2FF-A3A7287183A6}"/>
              </a:ext>
            </a:extLst>
          </p:cNvPr>
          <p:cNvSpPr>
            <a:spLocks noGrp="1" noChangeAspect="1"/>
          </p:cNvSpPr>
          <p:nvPr>
            <p:ph type="pic" sz="quarter" idx="27" hasCustomPrompt="1"/>
          </p:nvPr>
        </p:nvSpPr>
        <p:spPr bwMode="ltGray">
          <a:xfrm>
            <a:off x="718931" y="666554"/>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3081624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screensho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D0E0288-8E0A-F00F-796C-D26BE8C943BE}"/>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0" y="3566159"/>
            <a:ext cx="12191998" cy="3291841"/>
          </a:xfrm>
          <a:prstGeom prst="rect">
            <a:avLst/>
          </a:prstGeom>
        </p:spPr>
      </p:pic>
      <p:pic>
        <p:nvPicPr>
          <p:cNvPr id="29" name="Picture 28" descr="A purple and black wave&#10;&#10;Description automatically generated">
            <a:extLst>
              <a:ext uri="{FF2B5EF4-FFF2-40B4-BE49-F238E27FC236}">
                <a16:creationId xmlns:a16="http://schemas.microsoft.com/office/drawing/2014/main" id="{D99C6AD2-7494-D70F-BCCB-271DA4C4C351}"/>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30" name="Picture 29" descr="A black and purple wave&#10;&#10;Description automatically generated">
            <a:extLst>
              <a:ext uri="{FF2B5EF4-FFF2-40B4-BE49-F238E27FC236}">
                <a16:creationId xmlns:a16="http://schemas.microsoft.com/office/drawing/2014/main" id="{76AD66EA-8CEA-0BE0-8425-25B37B9815A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3835760"/>
            <a:ext cx="12192000" cy="3022239"/>
          </a:xfrm>
          <a:prstGeom prst="rect">
            <a:avLst/>
          </a:prstGeom>
        </p:spPr>
      </p:pic>
      <p:sp>
        <p:nvSpPr>
          <p:cNvPr id="8" name="Rounded Rectangle 2">
            <a:extLst>
              <a:ext uri="{FF2B5EF4-FFF2-40B4-BE49-F238E27FC236}">
                <a16:creationId xmlns:a16="http://schemas.microsoft.com/office/drawing/2014/main" id="{8A905A78-3C11-0D32-DFFE-B02ECDB38216}"/>
              </a:ext>
              <a:ext uri="{C183D7F6-B498-43B3-948B-1728B52AA6E4}">
                <adec:decorative xmlns:adec="http://schemas.microsoft.com/office/drawing/2017/decorative" val="1"/>
              </a:ext>
            </a:extLst>
          </p:cNvPr>
          <p:cNvSpPr/>
          <p:nvPr userDrawn="1"/>
        </p:nvSpPr>
        <p:spPr bwMode="auto">
          <a:xfrm>
            <a:off x="1784878" y="1335987"/>
            <a:ext cx="8624158" cy="4996803"/>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86740"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6B27B95-163F-794F-AD82-1273F49EB9BB}"/>
              </a:ext>
            </a:extLst>
          </p:cNvPr>
          <p:cNvSpPr>
            <a:spLocks noGrp="1"/>
          </p:cNvSpPr>
          <p:nvPr>
            <p:ph type="pic" sz="quarter" idx="20" hasCustomPrompt="1"/>
          </p:nvPr>
        </p:nvSpPr>
        <p:spPr bwMode="ltGray">
          <a:xfrm>
            <a:off x="1968594" y="1510327"/>
            <a:ext cx="8253106" cy="4650863"/>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934403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bg1"/>
        </a:solidFill>
        <a:effectLst/>
      </p:bgPr>
    </p:bg>
    <p:spTree>
      <p:nvGrpSpPr>
        <p:cNvPr id="1" name=""/>
        <p:cNvGrpSpPr/>
        <p:nvPr/>
      </p:nvGrpSpPr>
      <p:grpSpPr>
        <a:xfrm>
          <a:off x="0" y="0"/>
          <a:ext cx="0" cy="0"/>
          <a:chOff x="0" y="0"/>
          <a:chExt cx="0" cy="0"/>
        </a:xfrm>
      </p:grpSpPr>
      <p:pic>
        <p:nvPicPr>
          <p:cNvPr id="5" name="Picture 4" descr="A dark spot in the sky&#10;&#10;Description automatically generated">
            <a:extLst>
              <a:ext uri="{FF2B5EF4-FFF2-40B4-BE49-F238E27FC236}">
                <a16:creationId xmlns:a16="http://schemas.microsoft.com/office/drawing/2014/main" id="{42E63D0D-11CF-3AF8-53F5-F3DA021D08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5945"/>
          <a:stretch/>
        </p:blipFill>
        <p:spPr>
          <a:xfrm>
            <a:off x="1" y="0"/>
            <a:ext cx="12192000" cy="6858000"/>
          </a:xfrm>
          <a:prstGeom prst="rect">
            <a:avLst/>
          </a:prstGeom>
        </p:spPr>
      </p:pic>
      <p:pic>
        <p:nvPicPr>
          <p:cNvPr id="9" name="Picture 8" descr="A purple and black wave&#10;&#10;Description automatically generated">
            <a:extLst>
              <a:ext uri="{FF2B5EF4-FFF2-40B4-BE49-F238E27FC236}">
                <a16:creationId xmlns:a16="http://schemas.microsoft.com/office/drawing/2014/main" id="{93F35881-457B-7B94-A777-70C69116400B}"/>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10" name="Picture 9" descr="A black and purple wave&#10;&#10;Description automatically generated">
            <a:extLst>
              <a:ext uri="{FF2B5EF4-FFF2-40B4-BE49-F238E27FC236}">
                <a16:creationId xmlns:a16="http://schemas.microsoft.com/office/drawing/2014/main" id="{D14E455D-05D0-C20D-6C0D-4ABD125BA8D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2338250"/>
            <a:ext cx="12192000" cy="4519749"/>
          </a:xfrm>
          <a:prstGeom prst="rect">
            <a:avLst/>
          </a:prstGeom>
        </p:spPr>
      </p:pic>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F458A6A-4BBD-5B1C-AAF8-85B49EB90D39}"/>
              </a:ext>
            </a:extLst>
          </p:cNvPr>
          <p:cNvSpPr>
            <a:spLocks noGrp="1"/>
          </p:cNvSpPr>
          <p:nvPr>
            <p:ph type="pic" sz="quarter" idx="20" hasCustomPrompt="1"/>
          </p:nvPr>
        </p:nvSpPr>
        <p:spPr bwMode="ltGray">
          <a:xfrm>
            <a:off x="1175730" y="656286"/>
            <a:ext cx="9840535" cy="5545426"/>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9" name="Picture 8" descr="A black and purple circle&#10;&#10;Description automatically generated">
            <a:extLst>
              <a:ext uri="{FF2B5EF4-FFF2-40B4-BE49-F238E27FC236}">
                <a16:creationId xmlns:a16="http://schemas.microsoft.com/office/drawing/2014/main" id="{81EF7B7D-CDF8-B5CE-DC39-6B12AC0933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8213" y="3850085"/>
            <a:ext cx="6840110" cy="3017342"/>
          </a:xfrm>
          <a:prstGeom prst="rect">
            <a:avLst/>
          </a:prstGeom>
        </p:spPr>
      </p:pic>
      <p:pic>
        <p:nvPicPr>
          <p:cNvPr id="11" name="Picture 10" descr="A purple circle in the dark&#10;&#10;Description automatically generated">
            <a:extLst>
              <a:ext uri="{FF2B5EF4-FFF2-40B4-BE49-F238E27FC236}">
                <a16:creationId xmlns:a16="http://schemas.microsoft.com/office/drawing/2014/main" id="{E59F0803-2015-FC8C-7DD4-2FD9BE26C6E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49233" y="0"/>
            <a:ext cx="4252194" cy="3429000"/>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gradFill>
                  <a:gsLst>
                    <a:gs pos="100000">
                      <a:schemeClr val="accent2"/>
                    </a:gs>
                    <a:gs pos="21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age -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F2F9F-8FDA-53F6-5F2E-F6FE8F0449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E1E4492-E365-48F5-FDE6-0B9C41FE5F7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Tree>
    <p:extLst>
      <p:ext uri="{BB962C8B-B14F-4D97-AF65-F5344CB8AC3E}">
        <p14:creationId xmlns:p14="http://schemas.microsoft.com/office/powerpoint/2010/main" val="2357876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genda 3 - 10 sections">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D3F8C47-2330-0ECD-CC34-56496A88E1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26" name="Picture 25" descr="A black circle with a dark background&#10;&#10;Description automatically generated with medium confidence">
            <a:extLst>
              <a:ext uri="{FF2B5EF4-FFF2-40B4-BE49-F238E27FC236}">
                <a16:creationId xmlns:a16="http://schemas.microsoft.com/office/drawing/2014/main" id="{2AD6C0AB-8934-DE6B-47DF-94B147208FD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1313" y="0"/>
            <a:ext cx="4448436" cy="3840658"/>
          </a:xfrm>
          <a:prstGeom prst="rect">
            <a:avLst/>
          </a:prstGeom>
        </p:spPr>
      </p:pic>
      <p:sp>
        <p:nvSpPr>
          <p:cNvPr id="39" name="Text Placeholder 2">
            <a:extLst>
              <a:ext uri="{FF2B5EF4-FFF2-40B4-BE49-F238E27FC236}">
                <a16:creationId xmlns:a16="http://schemas.microsoft.com/office/drawing/2014/main" id="{83F8963C-861F-3BC3-237B-7B8D90401B6C}"/>
              </a:ext>
            </a:extLst>
          </p:cNvPr>
          <p:cNvSpPr>
            <a:spLocks noGrp="1"/>
          </p:cNvSpPr>
          <p:nvPr>
            <p:ph type="body" sz="quarter" idx="10" hasCustomPrompt="1"/>
          </p:nvPr>
        </p:nvSpPr>
        <p:spPr>
          <a:xfrm>
            <a:off x="582613" y="2902990"/>
            <a:ext cx="3613209" cy="492443"/>
          </a:xfrm>
        </p:spPr>
        <p:txBody>
          <a:bodyPr/>
          <a:lstStyle>
            <a:lvl1pPr>
              <a:defRPr sz="3200" b="1">
                <a:solidFill>
                  <a:schemeClr val="tx1"/>
                </a:solidFill>
              </a:defRPr>
            </a:lvl1pPr>
          </a:lstStyle>
          <a:p>
            <a:pPr lvl="0"/>
            <a:r>
              <a:rPr lang="en-US"/>
              <a:t>Day 00</a:t>
            </a:r>
          </a:p>
        </p:txBody>
      </p:sp>
      <p:sp>
        <p:nvSpPr>
          <p:cNvPr id="13" name="object 9">
            <a:extLst>
              <a:ext uri="{FF2B5EF4-FFF2-40B4-BE49-F238E27FC236}">
                <a16:creationId xmlns:a16="http://schemas.microsoft.com/office/drawing/2014/main" id="{A5609C94-B898-A606-3CB5-3DA2B3E6D683}"/>
              </a:ext>
              <a:ext uri="{C183D7F6-B498-43B3-948B-1728B52AA6E4}">
                <adec:decorative xmlns:adec="http://schemas.microsoft.com/office/drawing/2017/decorative" val="1"/>
              </a:ext>
            </a:extLst>
          </p:cNvPr>
          <p:cNvSpPr/>
          <p:nvPr userDrawn="1"/>
        </p:nvSpPr>
        <p:spPr>
          <a:xfrm>
            <a:off x="4718204" y="1214343"/>
            <a:ext cx="114227" cy="4475763"/>
          </a:xfrm>
          <a:custGeom>
            <a:avLst/>
            <a:gdLst/>
            <a:ahLst/>
            <a:cxnLst/>
            <a:rect l="l" t="t" r="r" b="b"/>
            <a:pathLst>
              <a:path h="3675379">
                <a:moveTo>
                  <a:pt x="0" y="0"/>
                </a:moveTo>
                <a:lnTo>
                  <a:pt x="0" y="3674821"/>
                </a:lnTo>
              </a:path>
            </a:pathLst>
          </a:custGeom>
          <a:noFill/>
          <a:ln w="38100" cap="rnd" cmpd="sng" algn="ctr">
            <a:solidFill>
              <a:schemeClr val="accent1"/>
            </a:solidFill>
            <a:prstDash val="sysDot"/>
            <a:roun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728" b="0" i="0" u="none" strike="noStrike" kern="0" cap="none" spc="0" normalizeH="0" baseline="0" noProof="0">
              <a:ln>
                <a:noFill/>
              </a:ln>
              <a:solidFill>
                <a:srgbClr val="2A446F"/>
              </a:solidFill>
              <a:effectLst/>
              <a:uLnTx/>
              <a:uFillTx/>
              <a:latin typeface="Calibri"/>
              <a:ea typeface="+mn-ea"/>
              <a:cs typeface="+mn-cs"/>
            </a:endParaRPr>
          </a:p>
        </p:txBody>
      </p:sp>
      <p:sp>
        <p:nvSpPr>
          <p:cNvPr id="40" name="Text Placeholder 2">
            <a:extLst>
              <a:ext uri="{FF2B5EF4-FFF2-40B4-BE49-F238E27FC236}">
                <a16:creationId xmlns:a16="http://schemas.microsoft.com/office/drawing/2014/main" id="{2874AF2B-33AE-F67E-9C9B-BE06561CD5FE}"/>
              </a:ext>
            </a:extLst>
          </p:cNvPr>
          <p:cNvSpPr>
            <a:spLocks noGrp="1"/>
          </p:cNvSpPr>
          <p:nvPr>
            <p:ph type="body" sz="quarter" idx="11" hasCustomPrompt="1"/>
          </p:nvPr>
        </p:nvSpPr>
        <p:spPr>
          <a:xfrm>
            <a:off x="582613" y="3539610"/>
            <a:ext cx="3613209" cy="492443"/>
          </a:xfrm>
        </p:spPr>
        <p:txBody>
          <a:bodyPr/>
          <a:lstStyle>
            <a:lvl1pPr>
              <a:defRPr sz="3200" b="1">
                <a:gradFill>
                  <a:gsLst>
                    <a:gs pos="100000">
                      <a:schemeClr val="accent2"/>
                    </a:gs>
                    <a:gs pos="16000">
                      <a:schemeClr val="accent1"/>
                    </a:gs>
                  </a:gsLst>
                  <a:lin ang="2700000" scaled="1"/>
                </a:gradFill>
              </a:defRPr>
            </a:lvl1pPr>
          </a:lstStyle>
          <a:p>
            <a:pPr lvl="0"/>
            <a:r>
              <a:rPr lang="en-US"/>
              <a:t>Agenda</a:t>
            </a:r>
          </a:p>
        </p:txBody>
      </p:sp>
      <p:sp>
        <p:nvSpPr>
          <p:cNvPr id="2" name="Text Placeholder 11">
            <a:extLst>
              <a:ext uri="{FF2B5EF4-FFF2-40B4-BE49-F238E27FC236}">
                <a16:creationId xmlns:a16="http://schemas.microsoft.com/office/drawing/2014/main" id="{D25FCE67-0B39-7DAB-46B1-5E210220F899}"/>
              </a:ext>
            </a:extLst>
          </p:cNvPr>
          <p:cNvSpPr>
            <a:spLocks noGrp="1"/>
          </p:cNvSpPr>
          <p:nvPr>
            <p:ph type="body" sz="quarter" idx="35" hasCustomPrompt="1"/>
          </p:nvPr>
        </p:nvSpPr>
        <p:spPr>
          <a:xfrm>
            <a:off x="5120072" y="1214342"/>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9:05-9:30</a:t>
            </a:r>
          </a:p>
        </p:txBody>
      </p:sp>
      <p:sp>
        <p:nvSpPr>
          <p:cNvPr id="3" name="Text Placeholder 3">
            <a:extLst>
              <a:ext uri="{FF2B5EF4-FFF2-40B4-BE49-F238E27FC236}">
                <a16:creationId xmlns:a16="http://schemas.microsoft.com/office/drawing/2014/main" id="{13B42117-9431-7E96-AC19-2BF5608EAF6F}"/>
              </a:ext>
            </a:extLst>
          </p:cNvPr>
          <p:cNvSpPr>
            <a:spLocks noGrp="1"/>
          </p:cNvSpPr>
          <p:nvPr>
            <p:ph type="body" sz="quarter" idx="36" hasCustomPrompt="1"/>
          </p:nvPr>
        </p:nvSpPr>
        <p:spPr>
          <a:xfrm>
            <a:off x="6436111" y="121434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Welcome and opening remarks</a:t>
            </a:r>
          </a:p>
        </p:txBody>
      </p:sp>
      <p:sp>
        <p:nvSpPr>
          <p:cNvPr id="4" name="Text Placeholder 11">
            <a:extLst>
              <a:ext uri="{FF2B5EF4-FFF2-40B4-BE49-F238E27FC236}">
                <a16:creationId xmlns:a16="http://schemas.microsoft.com/office/drawing/2014/main" id="{D5FC80C2-58A2-3B85-4839-52ECBE1D0729}"/>
              </a:ext>
            </a:extLst>
          </p:cNvPr>
          <p:cNvSpPr>
            <a:spLocks noGrp="1"/>
          </p:cNvSpPr>
          <p:nvPr>
            <p:ph type="body" sz="quarter" idx="37" hasCustomPrompt="1"/>
          </p:nvPr>
        </p:nvSpPr>
        <p:spPr>
          <a:xfrm>
            <a:off x="5120072" y="1636504"/>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9:30-10:30</a:t>
            </a:r>
          </a:p>
        </p:txBody>
      </p:sp>
      <p:sp>
        <p:nvSpPr>
          <p:cNvPr id="5" name="Text Placeholder 11">
            <a:extLst>
              <a:ext uri="{FF2B5EF4-FFF2-40B4-BE49-F238E27FC236}">
                <a16:creationId xmlns:a16="http://schemas.microsoft.com/office/drawing/2014/main" id="{513320D7-97EA-D5E2-E96C-A9217D663481}"/>
              </a:ext>
            </a:extLst>
          </p:cNvPr>
          <p:cNvSpPr>
            <a:spLocks noGrp="1"/>
          </p:cNvSpPr>
          <p:nvPr>
            <p:ph type="body" sz="quarter" idx="38" hasCustomPrompt="1"/>
          </p:nvPr>
        </p:nvSpPr>
        <p:spPr>
          <a:xfrm>
            <a:off x="5120072" y="2058666"/>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10:30-11:30</a:t>
            </a:r>
          </a:p>
        </p:txBody>
      </p:sp>
      <p:sp>
        <p:nvSpPr>
          <p:cNvPr id="6" name="Text Placeholder 11">
            <a:extLst>
              <a:ext uri="{FF2B5EF4-FFF2-40B4-BE49-F238E27FC236}">
                <a16:creationId xmlns:a16="http://schemas.microsoft.com/office/drawing/2014/main" id="{6AF2B363-773C-2FBD-BEF2-79CB30A5944C}"/>
              </a:ext>
            </a:extLst>
          </p:cNvPr>
          <p:cNvSpPr>
            <a:spLocks noGrp="1"/>
          </p:cNvSpPr>
          <p:nvPr>
            <p:ph type="body" sz="quarter" idx="39" hasCustomPrompt="1"/>
          </p:nvPr>
        </p:nvSpPr>
        <p:spPr>
          <a:xfrm>
            <a:off x="5120072" y="2480828"/>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11:30-12:30</a:t>
            </a:r>
          </a:p>
        </p:txBody>
      </p:sp>
      <p:sp>
        <p:nvSpPr>
          <p:cNvPr id="7" name="Text Placeholder 11">
            <a:extLst>
              <a:ext uri="{FF2B5EF4-FFF2-40B4-BE49-F238E27FC236}">
                <a16:creationId xmlns:a16="http://schemas.microsoft.com/office/drawing/2014/main" id="{0BF958A6-E2E6-445F-03FD-F221BAC30DDB}"/>
              </a:ext>
            </a:extLst>
          </p:cNvPr>
          <p:cNvSpPr>
            <a:spLocks noGrp="1"/>
          </p:cNvSpPr>
          <p:nvPr>
            <p:ph type="body" sz="quarter" idx="40" hasCustomPrompt="1"/>
          </p:nvPr>
        </p:nvSpPr>
        <p:spPr>
          <a:xfrm>
            <a:off x="5120072" y="2902990"/>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12:30-1:00</a:t>
            </a:r>
          </a:p>
        </p:txBody>
      </p:sp>
      <p:sp>
        <p:nvSpPr>
          <p:cNvPr id="8" name="Text Placeholder 11">
            <a:extLst>
              <a:ext uri="{FF2B5EF4-FFF2-40B4-BE49-F238E27FC236}">
                <a16:creationId xmlns:a16="http://schemas.microsoft.com/office/drawing/2014/main" id="{3208908E-6209-A454-B05C-1A8D869E2C8B}"/>
              </a:ext>
            </a:extLst>
          </p:cNvPr>
          <p:cNvSpPr>
            <a:spLocks noGrp="1"/>
          </p:cNvSpPr>
          <p:nvPr>
            <p:ph type="body" sz="quarter" idx="41" hasCustomPrompt="1"/>
          </p:nvPr>
        </p:nvSpPr>
        <p:spPr>
          <a:xfrm>
            <a:off x="5120072" y="3325152"/>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1:00-1:30</a:t>
            </a:r>
          </a:p>
        </p:txBody>
      </p:sp>
      <p:sp>
        <p:nvSpPr>
          <p:cNvPr id="9" name="Text Placeholder 11">
            <a:extLst>
              <a:ext uri="{FF2B5EF4-FFF2-40B4-BE49-F238E27FC236}">
                <a16:creationId xmlns:a16="http://schemas.microsoft.com/office/drawing/2014/main" id="{CE64AF40-AE55-0824-1FFB-D96B14FD5EFA}"/>
              </a:ext>
            </a:extLst>
          </p:cNvPr>
          <p:cNvSpPr>
            <a:spLocks noGrp="1"/>
          </p:cNvSpPr>
          <p:nvPr>
            <p:ph type="body" sz="quarter" idx="42" hasCustomPrompt="1"/>
          </p:nvPr>
        </p:nvSpPr>
        <p:spPr>
          <a:xfrm>
            <a:off x="5120072" y="3747314"/>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1:30-2:00</a:t>
            </a:r>
          </a:p>
        </p:txBody>
      </p:sp>
      <p:sp>
        <p:nvSpPr>
          <p:cNvPr id="10" name="Text Placeholder 11">
            <a:extLst>
              <a:ext uri="{FF2B5EF4-FFF2-40B4-BE49-F238E27FC236}">
                <a16:creationId xmlns:a16="http://schemas.microsoft.com/office/drawing/2014/main" id="{EA7CC8A3-3714-9E29-8049-52411B7D0A67}"/>
              </a:ext>
            </a:extLst>
          </p:cNvPr>
          <p:cNvSpPr>
            <a:spLocks noGrp="1"/>
          </p:cNvSpPr>
          <p:nvPr>
            <p:ph type="body" sz="quarter" idx="43" hasCustomPrompt="1"/>
          </p:nvPr>
        </p:nvSpPr>
        <p:spPr>
          <a:xfrm>
            <a:off x="5120072" y="4169476"/>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2:00-2:30</a:t>
            </a:r>
          </a:p>
        </p:txBody>
      </p:sp>
      <p:sp>
        <p:nvSpPr>
          <p:cNvPr id="11" name="Text Placeholder 11">
            <a:extLst>
              <a:ext uri="{FF2B5EF4-FFF2-40B4-BE49-F238E27FC236}">
                <a16:creationId xmlns:a16="http://schemas.microsoft.com/office/drawing/2014/main" id="{C3077BE9-3824-42D1-2983-3E29D8EC3619}"/>
              </a:ext>
            </a:extLst>
          </p:cNvPr>
          <p:cNvSpPr>
            <a:spLocks noGrp="1"/>
          </p:cNvSpPr>
          <p:nvPr>
            <p:ph type="body" sz="quarter" idx="44" hasCustomPrompt="1"/>
          </p:nvPr>
        </p:nvSpPr>
        <p:spPr>
          <a:xfrm>
            <a:off x="5120072" y="4591638"/>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2:30-3:00</a:t>
            </a:r>
          </a:p>
        </p:txBody>
      </p:sp>
      <p:sp>
        <p:nvSpPr>
          <p:cNvPr id="14" name="Text Placeholder 11">
            <a:extLst>
              <a:ext uri="{FF2B5EF4-FFF2-40B4-BE49-F238E27FC236}">
                <a16:creationId xmlns:a16="http://schemas.microsoft.com/office/drawing/2014/main" id="{CEF23AA3-B8F3-D595-993E-29875EAF7CAB}"/>
              </a:ext>
            </a:extLst>
          </p:cNvPr>
          <p:cNvSpPr>
            <a:spLocks noGrp="1"/>
          </p:cNvSpPr>
          <p:nvPr>
            <p:ph type="body" sz="quarter" idx="45" hasCustomPrompt="1"/>
          </p:nvPr>
        </p:nvSpPr>
        <p:spPr>
          <a:xfrm>
            <a:off x="5120072" y="5013800"/>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3:00-3:30</a:t>
            </a:r>
          </a:p>
        </p:txBody>
      </p:sp>
      <p:sp>
        <p:nvSpPr>
          <p:cNvPr id="15" name="Text Placeholder 11">
            <a:extLst>
              <a:ext uri="{FF2B5EF4-FFF2-40B4-BE49-F238E27FC236}">
                <a16:creationId xmlns:a16="http://schemas.microsoft.com/office/drawing/2014/main" id="{DAEFB43D-1F7D-5DB2-5248-0BB762F972D4}"/>
              </a:ext>
            </a:extLst>
          </p:cNvPr>
          <p:cNvSpPr>
            <a:spLocks noGrp="1"/>
          </p:cNvSpPr>
          <p:nvPr>
            <p:ph type="body" sz="quarter" idx="46" hasCustomPrompt="1"/>
          </p:nvPr>
        </p:nvSpPr>
        <p:spPr>
          <a:xfrm>
            <a:off x="5120072" y="5435963"/>
            <a:ext cx="1102497" cy="215444"/>
          </a:xfrm>
        </p:spPr>
        <p:txBody>
          <a:bodyPr anchor="t"/>
          <a:lstStyle>
            <a:lvl1pPr marL="0" indent="0">
              <a:spcBef>
                <a:spcPts val="0"/>
              </a:spcBef>
              <a:buNone/>
              <a:defRPr sz="14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3:30-5:00</a:t>
            </a:r>
          </a:p>
        </p:txBody>
      </p:sp>
      <p:sp>
        <p:nvSpPr>
          <p:cNvPr id="16" name="Text Placeholder 3">
            <a:extLst>
              <a:ext uri="{FF2B5EF4-FFF2-40B4-BE49-F238E27FC236}">
                <a16:creationId xmlns:a16="http://schemas.microsoft.com/office/drawing/2014/main" id="{0D108966-0742-684C-549F-B911061ED1BB}"/>
              </a:ext>
            </a:extLst>
          </p:cNvPr>
          <p:cNvSpPr>
            <a:spLocks noGrp="1"/>
          </p:cNvSpPr>
          <p:nvPr>
            <p:ph type="body" sz="quarter" idx="47" hasCustomPrompt="1"/>
          </p:nvPr>
        </p:nvSpPr>
        <p:spPr>
          <a:xfrm>
            <a:off x="6436111" y="1636671"/>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Second activity</a:t>
            </a:r>
          </a:p>
        </p:txBody>
      </p:sp>
      <p:sp>
        <p:nvSpPr>
          <p:cNvPr id="17" name="Text Placeholder 3">
            <a:extLst>
              <a:ext uri="{FF2B5EF4-FFF2-40B4-BE49-F238E27FC236}">
                <a16:creationId xmlns:a16="http://schemas.microsoft.com/office/drawing/2014/main" id="{801EE734-0729-CCDA-A46D-E297985CB4E3}"/>
              </a:ext>
            </a:extLst>
          </p:cNvPr>
          <p:cNvSpPr>
            <a:spLocks noGrp="1"/>
          </p:cNvSpPr>
          <p:nvPr>
            <p:ph type="body" sz="quarter" idx="48" hasCustomPrompt="1"/>
          </p:nvPr>
        </p:nvSpPr>
        <p:spPr>
          <a:xfrm>
            <a:off x="6436111" y="2059000"/>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18" name="Text Placeholder 3">
            <a:extLst>
              <a:ext uri="{FF2B5EF4-FFF2-40B4-BE49-F238E27FC236}">
                <a16:creationId xmlns:a16="http://schemas.microsoft.com/office/drawing/2014/main" id="{8649EF76-FB4B-B2FF-FC03-C6513F4C9C79}"/>
              </a:ext>
            </a:extLst>
          </p:cNvPr>
          <p:cNvSpPr>
            <a:spLocks noGrp="1"/>
          </p:cNvSpPr>
          <p:nvPr>
            <p:ph type="body" sz="quarter" idx="49" hasCustomPrompt="1"/>
          </p:nvPr>
        </p:nvSpPr>
        <p:spPr>
          <a:xfrm>
            <a:off x="6436111" y="2481329"/>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Third activity</a:t>
            </a:r>
          </a:p>
        </p:txBody>
      </p:sp>
      <p:sp>
        <p:nvSpPr>
          <p:cNvPr id="19" name="Text Placeholder 3">
            <a:extLst>
              <a:ext uri="{FF2B5EF4-FFF2-40B4-BE49-F238E27FC236}">
                <a16:creationId xmlns:a16="http://schemas.microsoft.com/office/drawing/2014/main" id="{2DA66843-AD30-27DC-22B5-34AB1CE51291}"/>
              </a:ext>
            </a:extLst>
          </p:cNvPr>
          <p:cNvSpPr>
            <a:spLocks noGrp="1"/>
          </p:cNvSpPr>
          <p:nvPr>
            <p:ph type="body" sz="quarter" idx="50" hasCustomPrompt="1"/>
          </p:nvPr>
        </p:nvSpPr>
        <p:spPr>
          <a:xfrm>
            <a:off x="6436111" y="2903658"/>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Lunch</a:t>
            </a:r>
          </a:p>
        </p:txBody>
      </p:sp>
      <p:sp>
        <p:nvSpPr>
          <p:cNvPr id="20" name="Text Placeholder 3">
            <a:extLst>
              <a:ext uri="{FF2B5EF4-FFF2-40B4-BE49-F238E27FC236}">
                <a16:creationId xmlns:a16="http://schemas.microsoft.com/office/drawing/2014/main" id="{7F6A8558-E261-5328-DB8D-35059F6B83AD}"/>
              </a:ext>
            </a:extLst>
          </p:cNvPr>
          <p:cNvSpPr>
            <a:spLocks noGrp="1"/>
          </p:cNvSpPr>
          <p:nvPr>
            <p:ph type="body" sz="quarter" idx="51" hasCustomPrompt="1"/>
          </p:nvPr>
        </p:nvSpPr>
        <p:spPr>
          <a:xfrm>
            <a:off x="6436111" y="3325987"/>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Fourth activity</a:t>
            </a:r>
          </a:p>
        </p:txBody>
      </p:sp>
      <p:sp>
        <p:nvSpPr>
          <p:cNvPr id="21" name="Text Placeholder 3">
            <a:extLst>
              <a:ext uri="{FF2B5EF4-FFF2-40B4-BE49-F238E27FC236}">
                <a16:creationId xmlns:a16="http://schemas.microsoft.com/office/drawing/2014/main" id="{D981115B-0D15-C94D-A512-89733D14A0BB}"/>
              </a:ext>
            </a:extLst>
          </p:cNvPr>
          <p:cNvSpPr>
            <a:spLocks noGrp="1"/>
          </p:cNvSpPr>
          <p:nvPr>
            <p:ph type="body" sz="quarter" idx="52" hasCustomPrompt="1"/>
          </p:nvPr>
        </p:nvSpPr>
        <p:spPr>
          <a:xfrm>
            <a:off x="6436111" y="3748316"/>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Fifth activity</a:t>
            </a:r>
          </a:p>
        </p:txBody>
      </p:sp>
      <p:sp>
        <p:nvSpPr>
          <p:cNvPr id="22" name="Text Placeholder 3">
            <a:extLst>
              <a:ext uri="{FF2B5EF4-FFF2-40B4-BE49-F238E27FC236}">
                <a16:creationId xmlns:a16="http://schemas.microsoft.com/office/drawing/2014/main" id="{9500E6A0-6FE0-2DDB-D26C-EAC14A2F827C}"/>
              </a:ext>
            </a:extLst>
          </p:cNvPr>
          <p:cNvSpPr>
            <a:spLocks noGrp="1"/>
          </p:cNvSpPr>
          <p:nvPr>
            <p:ph type="body" sz="quarter" idx="53" hasCustomPrompt="1"/>
          </p:nvPr>
        </p:nvSpPr>
        <p:spPr>
          <a:xfrm>
            <a:off x="6436111" y="4170645"/>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Break</a:t>
            </a:r>
          </a:p>
        </p:txBody>
      </p:sp>
      <p:sp>
        <p:nvSpPr>
          <p:cNvPr id="23" name="Text Placeholder 3">
            <a:extLst>
              <a:ext uri="{FF2B5EF4-FFF2-40B4-BE49-F238E27FC236}">
                <a16:creationId xmlns:a16="http://schemas.microsoft.com/office/drawing/2014/main" id="{83021EF6-5D08-0113-C3C9-5014E8719784}"/>
              </a:ext>
            </a:extLst>
          </p:cNvPr>
          <p:cNvSpPr>
            <a:spLocks noGrp="1"/>
          </p:cNvSpPr>
          <p:nvPr>
            <p:ph type="body" sz="quarter" idx="54" hasCustomPrompt="1"/>
          </p:nvPr>
        </p:nvSpPr>
        <p:spPr>
          <a:xfrm>
            <a:off x="6436111" y="4592974"/>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Sixth activity</a:t>
            </a:r>
          </a:p>
        </p:txBody>
      </p:sp>
      <p:sp>
        <p:nvSpPr>
          <p:cNvPr id="24" name="Text Placeholder 3">
            <a:extLst>
              <a:ext uri="{FF2B5EF4-FFF2-40B4-BE49-F238E27FC236}">
                <a16:creationId xmlns:a16="http://schemas.microsoft.com/office/drawing/2014/main" id="{B3A14614-A23D-2183-1857-807B30846043}"/>
              </a:ext>
            </a:extLst>
          </p:cNvPr>
          <p:cNvSpPr>
            <a:spLocks noGrp="1"/>
          </p:cNvSpPr>
          <p:nvPr>
            <p:ph type="body" sz="quarter" idx="55" hasCustomPrompt="1"/>
          </p:nvPr>
        </p:nvSpPr>
        <p:spPr>
          <a:xfrm>
            <a:off x="6436111" y="5015303"/>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Wrap-Up</a:t>
            </a:r>
          </a:p>
        </p:txBody>
      </p:sp>
      <p:sp>
        <p:nvSpPr>
          <p:cNvPr id="27" name="Text Placeholder 3">
            <a:extLst>
              <a:ext uri="{FF2B5EF4-FFF2-40B4-BE49-F238E27FC236}">
                <a16:creationId xmlns:a16="http://schemas.microsoft.com/office/drawing/2014/main" id="{798E9E31-BC62-8268-2948-1F81F4FF04E4}"/>
              </a:ext>
            </a:extLst>
          </p:cNvPr>
          <p:cNvSpPr>
            <a:spLocks noGrp="1"/>
          </p:cNvSpPr>
          <p:nvPr>
            <p:ph type="body" sz="quarter" idx="56" hasCustomPrompt="1"/>
          </p:nvPr>
        </p:nvSpPr>
        <p:spPr>
          <a:xfrm>
            <a:off x="6436111" y="5437632"/>
            <a:ext cx="5173276" cy="215444"/>
          </a:xfrm>
        </p:spPr>
        <p:txBody>
          <a:bodyPr wrap="square">
            <a:spAutoFit/>
          </a:bodyPr>
          <a:lstStyle>
            <a:lvl1pPr marL="0" indent="0">
              <a:spcBef>
                <a:spcPts val="1224"/>
              </a:spcBef>
              <a:buClr>
                <a:schemeClr val="tx1"/>
              </a:buClr>
              <a:buFont typeface="Wingdings" panose="05000000000000000000" pitchFamily="2" charset="2"/>
              <a:buNone/>
              <a:defRPr sz="1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Social</a:t>
            </a:r>
          </a:p>
        </p:txBody>
      </p:sp>
    </p:spTree>
    <p:extLst>
      <p:ext uri="{BB962C8B-B14F-4D97-AF65-F5344CB8AC3E}">
        <p14:creationId xmlns:p14="http://schemas.microsoft.com/office/powerpoint/2010/main" val="1722676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64210737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369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412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46483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24614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905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3126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353055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066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8032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88992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bg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3749245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351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6012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967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184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878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7894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2124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1247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1757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940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1">
    <p:bg>
      <p:bgPr>
        <a:blipFill dpi="0" rotWithShape="1">
          <a:blip r:embed="rId2">
            <a:lum/>
          </a:blip>
          <a:srcRect/>
          <a:tile tx="-996950" ty="0" sx="60000" sy="60000" flip="none" algn="tl"/>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gradFill flip="none" rotWithShape="1">
                  <a:gsLst>
                    <a:gs pos="58000">
                      <a:schemeClr val="accent1"/>
                    </a:gs>
                    <a:gs pos="100000">
                      <a:srgbClr val="D600AA"/>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419541439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23852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1780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912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577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67615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10356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30887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99769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88492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368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page 2">
    <p:bg>
      <p:bgPr>
        <a:solidFill>
          <a:schemeClr val="bg1"/>
        </a:solidFill>
        <a:effectLst/>
      </p:bgPr>
    </p:bg>
    <p:spTree>
      <p:nvGrpSpPr>
        <p:cNvPr id="1" name=""/>
        <p:cNvGrpSpPr/>
        <p:nvPr/>
      </p:nvGrpSpPr>
      <p:grpSpPr>
        <a:xfrm>
          <a:off x="0" y="0"/>
          <a:ext cx="0" cy="0"/>
          <a:chOff x="0" y="0"/>
          <a:chExt cx="0" cy="0"/>
        </a:xfrm>
      </p:grpSpPr>
      <p:pic>
        <p:nvPicPr>
          <p:cNvPr id="6" name="Picture 5" descr="A logo with purple and blue colors&#10;&#10;Description automatically generated">
            <a:extLst>
              <a:ext uri="{FF2B5EF4-FFF2-40B4-BE49-F238E27FC236}">
                <a16:creationId xmlns:a16="http://schemas.microsoft.com/office/drawing/2014/main" id="{D27D13AD-526A-90B5-459D-1E4E6AC00530}"/>
              </a:ext>
            </a:extLst>
          </p:cNvPr>
          <p:cNvPicPr>
            <a:picLocks noChangeAspect="1"/>
          </p:cNvPicPr>
          <p:nvPr userDrawn="1"/>
        </p:nvPicPr>
        <p:blipFill>
          <a:blip r:embed="rId2"/>
          <a:stretch>
            <a:fillRect/>
          </a:stretch>
        </p:blipFill>
        <p:spPr>
          <a:xfrm>
            <a:off x="-185" y="0"/>
            <a:ext cx="12192000" cy="6858000"/>
          </a:xfrm>
          <a:prstGeom prst="rect">
            <a:avLst/>
          </a:prstGeom>
        </p:spPr>
      </p:pic>
      <p:pic>
        <p:nvPicPr>
          <p:cNvPr id="3" name="Picture 2" descr="A black background with a black rectangle&#10;&#10;Description automatically generated">
            <a:extLst>
              <a:ext uri="{FF2B5EF4-FFF2-40B4-BE49-F238E27FC236}">
                <a16:creationId xmlns:a16="http://schemas.microsoft.com/office/drawing/2014/main" id="{7316EB86-1082-1532-3186-F1078C863534}"/>
              </a:ext>
            </a:extLst>
          </p:cNvPr>
          <p:cNvPicPr>
            <a:picLocks noChangeAspect="1"/>
          </p:cNvPicPr>
          <p:nvPr userDrawn="1"/>
        </p:nvPicPr>
        <p:blipFill>
          <a:blip r:embed="rId3"/>
          <a:stretch>
            <a:fillRect/>
          </a:stretch>
        </p:blipFill>
        <p:spPr>
          <a:xfrm>
            <a:off x="5017996" y="0"/>
            <a:ext cx="7173819" cy="6858000"/>
          </a:xfrm>
          <a:prstGeom prst="rect">
            <a:avLst/>
          </a:prstGeom>
        </p:spPr>
      </p:pic>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124808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43622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912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74798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383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14052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33661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5935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49024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54787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8613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ection pag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2184802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099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6633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2455498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3304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89305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6515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07121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506049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478043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126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page 2">
    <p:bg>
      <p:bgPr>
        <a:solidFill>
          <a:schemeClr val="bg1"/>
        </a:solidFill>
        <a:effectLst/>
      </p:bgPr>
    </p:bg>
    <p:spTree>
      <p:nvGrpSpPr>
        <p:cNvPr id="1" name=""/>
        <p:cNvGrpSpPr/>
        <p:nvPr/>
      </p:nvGrpSpPr>
      <p:grpSpPr>
        <a:xfrm>
          <a:off x="0" y="0"/>
          <a:ext cx="0" cy="0"/>
          <a:chOff x="0" y="0"/>
          <a:chExt cx="0" cy="0"/>
        </a:xfrm>
      </p:grpSpPr>
      <p:pic>
        <p:nvPicPr>
          <p:cNvPr id="4" name="Picture 3" descr="A purple and pink balls&#10;&#10;Description automatically generated with medium confidence">
            <a:extLst>
              <a:ext uri="{FF2B5EF4-FFF2-40B4-BE49-F238E27FC236}">
                <a16:creationId xmlns:a16="http://schemas.microsoft.com/office/drawing/2014/main" id="{7EBFCEFD-4763-6100-3253-A140270CAFD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black background with a black rectangle&#10;&#10;Description automatically generated">
            <a:extLst>
              <a:ext uri="{FF2B5EF4-FFF2-40B4-BE49-F238E27FC236}">
                <a16:creationId xmlns:a16="http://schemas.microsoft.com/office/drawing/2014/main" id="{7316EB86-1082-1532-3186-F1078C863534}"/>
              </a:ext>
            </a:extLst>
          </p:cNvPr>
          <p:cNvPicPr>
            <a:picLocks noChangeAspect="1"/>
          </p:cNvPicPr>
          <p:nvPr userDrawn="1"/>
        </p:nvPicPr>
        <p:blipFill>
          <a:blip r:embed="rId3"/>
          <a:stretch>
            <a:fillRect/>
          </a:stretch>
        </p:blipFill>
        <p:spPr>
          <a:xfrm>
            <a:off x="5017996" y="0"/>
            <a:ext cx="7173819" cy="6858000"/>
          </a:xfrm>
          <a:prstGeom prst="rect">
            <a:avLst/>
          </a:prstGeom>
        </p:spPr>
      </p:pic>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167935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007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5537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348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091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97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3534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47382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91132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344683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ssion Resources with QR co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EE338-0BF0-908B-5F1D-EF52ED4BD70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Picture Placeholder 3">
            <a:extLst>
              <a:ext uri="{FF2B5EF4-FFF2-40B4-BE49-F238E27FC236}">
                <a16:creationId xmlns:a16="http://schemas.microsoft.com/office/drawing/2014/main" id="{DE4B0FFD-EFE6-9596-2235-17992A0596E3}"/>
              </a:ext>
            </a:extLst>
          </p:cNvPr>
          <p:cNvSpPr>
            <a:spLocks noGrp="1"/>
          </p:cNvSpPr>
          <p:nvPr>
            <p:ph type="pic" sz="quarter" idx="10"/>
          </p:nvPr>
        </p:nvSpPr>
        <p:spPr>
          <a:xfrm>
            <a:off x="7542805" y="1885020"/>
            <a:ext cx="2147542" cy="2161341"/>
          </a:xfrm>
        </p:spPr>
        <p:txBody>
          <a:bodyPr/>
          <a:lstStyle/>
          <a:p>
            <a:endParaRPr lang="en-US"/>
          </a:p>
        </p:txBody>
      </p:sp>
    </p:spTree>
    <p:extLst>
      <p:ext uri="{BB962C8B-B14F-4D97-AF65-F5344CB8AC3E}">
        <p14:creationId xmlns:p14="http://schemas.microsoft.com/office/powerpoint/2010/main" val="650490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bg1"/>
        </a:solidFill>
        <a:effectLst/>
      </p:bgPr>
    </p:bg>
    <p:spTree>
      <p:nvGrpSpPr>
        <p:cNvPr id="1" name=""/>
        <p:cNvGrpSpPr/>
        <p:nvPr/>
      </p:nvGrpSpPr>
      <p:grpSpPr>
        <a:xfrm>
          <a:off x="0" y="0"/>
          <a:ext cx="0" cy="0"/>
          <a:chOff x="0" y="0"/>
          <a:chExt cx="0" cy="0"/>
        </a:xfrm>
      </p:grpSpPr>
      <p:pic>
        <p:nvPicPr>
          <p:cNvPr id="7" name="Picture 6" descr="A black and purple background&#10;&#10;Description automatically generated">
            <a:extLst>
              <a:ext uri="{FF2B5EF4-FFF2-40B4-BE49-F238E27FC236}">
                <a16:creationId xmlns:a16="http://schemas.microsoft.com/office/drawing/2014/main" id="{4A32E974-DC8B-EA22-6FD6-BB7F042E2B78}"/>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rot="10800000">
            <a:off x="-1" y="2031610"/>
            <a:ext cx="12191999" cy="4826390"/>
          </a:xfrm>
          <a:prstGeom prst="rect">
            <a:avLst/>
          </a:prstGeom>
        </p:spPr>
      </p:pic>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solidFill>
                  <a:schemeClr val="tx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amet elit</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FB1DAE2-C853-4F3C-8958-6E07F46A4028}"/>
              </a:ext>
            </a:extLst>
          </p:cNvPr>
          <p:cNvSpPr>
            <a:spLocks noGrp="1"/>
          </p:cNvSpPr>
          <p:nvPr>
            <p:ph type="body" sz="quarter" idx="10"/>
          </p:nvPr>
        </p:nvSpPr>
        <p:spPr>
          <a:xfrm>
            <a:off x="588263" y="1091250"/>
            <a:ext cx="11018520" cy="271613"/>
          </a:xfrm>
        </p:spPr>
        <p:txBody>
          <a:bodyPr vert="horz" wrap="square" lIns="0" tIns="0" rIns="0" bIns="0" rtlCol="0" anchor="t">
            <a:spAutoFit/>
          </a:bodyPr>
          <a:lstStyle>
            <a:lvl1pPr marL="0" indent="0">
              <a:buNone/>
              <a:defRPr lang="en-US" sz="1765"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15682167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Only_Gra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pc="0"/>
            </a:lvl1pPr>
          </a:lstStyle>
          <a:p>
            <a:r>
              <a:rPr lang="en-US"/>
              <a:t>Click to edit Master title style</a:t>
            </a:r>
          </a:p>
        </p:txBody>
      </p:sp>
    </p:spTree>
    <p:extLst>
      <p:ext uri="{BB962C8B-B14F-4D97-AF65-F5344CB8AC3E}">
        <p14:creationId xmlns:p14="http://schemas.microsoft.com/office/powerpoint/2010/main" val="1940824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spc="0">
                <a:solidFill>
                  <a:schemeClr val="accent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24483073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246142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905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3126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3530554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066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8032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88992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slideLayout" Target="../slideLayouts/slideLayout74.xml"/><Relationship Id="rId47" Type="http://schemas.openxmlformats.org/officeDocument/2006/relationships/slideLayout" Target="../slideLayouts/slideLayout79.xml"/><Relationship Id="rId50" Type="http://schemas.openxmlformats.org/officeDocument/2006/relationships/slideLayout" Target="../slideLayouts/slideLayout82.xml"/><Relationship Id="rId55" Type="http://schemas.openxmlformats.org/officeDocument/2006/relationships/slideLayout" Target="../slideLayouts/slideLayout87.xml"/><Relationship Id="rId63" Type="http://schemas.openxmlformats.org/officeDocument/2006/relationships/image" Target="../media/image32.sv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slideLayout" Target="../slideLayouts/slideLayout73.xml"/><Relationship Id="rId54" Type="http://schemas.openxmlformats.org/officeDocument/2006/relationships/slideLayout" Target="../slideLayouts/slideLayout86.xml"/><Relationship Id="rId62" Type="http://schemas.openxmlformats.org/officeDocument/2006/relationships/image" Target="../media/image31.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45" Type="http://schemas.openxmlformats.org/officeDocument/2006/relationships/slideLayout" Target="../slideLayouts/slideLayout77.xml"/><Relationship Id="rId53" Type="http://schemas.openxmlformats.org/officeDocument/2006/relationships/slideLayout" Target="../slideLayouts/slideLayout85.xml"/><Relationship Id="rId58" Type="http://schemas.openxmlformats.org/officeDocument/2006/relationships/slideLayout" Target="../slideLayouts/slideLayout90.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49" Type="http://schemas.openxmlformats.org/officeDocument/2006/relationships/slideLayout" Target="../slideLayouts/slideLayout81.xml"/><Relationship Id="rId57" Type="http://schemas.openxmlformats.org/officeDocument/2006/relationships/slideLayout" Target="../slideLayouts/slideLayout89.xml"/><Relationship Id="rId61" Type="http://schemas.openxmlformats.org/officeDocument/2006/relationships/theme" Target="../theme/theme2.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4" Type="http://schemas.openxmlformats.org/officeDocument/2006/relationships/slideLayout" Target="../slideLayouts/slideLayout76.xml"/><Relationship Id="rId52" Type="http://schemas.openxmlformats.org/officeDocument/2006/relationships/slideLayout" Target="../slideLayouts/slideLayout84.xml"/><Relationship Id="rId60" Type="http://schemas.openxmlformats.org/officeDocument/2006/relationships/slideLayout" Target="../slideLayouts/slideLayout9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43" Type="http://schemas.openxmlformats.org/officeDocument/2006/relationships/slideLayout" Target="../slideLayouts/slideLayout75.xml"/><Relationship Id="rId48" Type="http://schemas.openxmlformats.org/officeDocument/2006/relationships/slideLayout" Target="../slideLayouts/slideLayout80.xml"/><Relationship Id="rId56" Type="http://schemas.openxmlformats.org/officeDocument/2006/relationships/slideLayout" Target="../slideLayouts/slideLayout88.xml"/><Relationship Id="rId8" Type="http://schemas.openxmlformats.org/officeDocument/2006/relationships/slideLayout" Target="../slideLayouts/slideLayout40.xml"/><Relationship Id="rId51" Type="http://schemas.openxmlformats.org/officeDocument/2006/relationships/slideLayout" Target="../slideLayouts/slideLayout83.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46" Type="http://schemas.openxmlformats.org/officeDocument/2006/relationships/slideLayout" Target="../slideLayouts/slideLayout78.xml"/><Relationship Id="rId59" Type="http://schemas.openxmlformats.org/officeDocument/2006/relationships/slideLayout" Target="../slideLayouts/slideLayout9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47" Type="http://schemas.openxmlformats.org/officeDocument/2006/relationships/slideLayout" Target="../slideLayouts/slideLayout139.xml"/><Relationship Id="rId50" Type="http://schemas.openxmlformats.org/officeDocument/2006/relationships/slideLayout" Target="../slideLayouts/slideLayout142.xml"/><Relationship Id="rId55" Type="http://schemas.openxmlformats.org/officeDocument/2006/relationships/slideLayout" Target="../slideLayouts/slideLayout147.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slideLayout" Target="../slideLayouts/slideLayout133.xml"/><Relationship Id="rId54" Type="http://schemas.openxmlformats.org/officeDocument/2006/relationships/slideLayout" Target="../slideLayouts/slideLayout146.xml"/><Relationship Id="rId62" Type="http://schemas.openxmlformats.org/officeDocument/2006/relationships/image" Target="../media/image32.sv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53" Type="http://schemas.openxmlformats.org/officeDocument/2006/relationships/slideLayout" Target="../slideLayouts/slideLayout145.xml"/><Relationship Id="rId58" Type="http://schemas.openxmlformats.org/officeDocument/2006/relationships/slideLayout" Target="../slideLayouts/slideLayout150.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49" Type="http://schemas.openxmlformats.org/officeDocument/2006/relationships/slideLayout" Target="../slideLayouts/slideLayout141.xml"/><Relationship Id="rId57" Type="http://schemas.openxmlformats.org/officeDocument/2006/relationships/slideLayout" Target="../slideLayouts/slideLayout149.xml"/><Relationship Id="rId61" Type="http://schemas.openxmlformats.org/officeDocument/2006/relationships/image" Target="../media/image31.png"/><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52" Type="http://schemas.openxmlformats.org/officeDocument/2006/relationships/slideLayout" Target="../slideLayouts/slideLayout144.xml"/><Relationship Id="rId60" Type="http://schemas.openxmlformats.org/officeDocument/2006/relationships/theme" Target="../theme/theme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48" Type="http://schemas.openxmlformats.org/officeDocument/2006/relationships/slideLayout" Target="../slideLayouts/slideLayout140.xml"/><Relationship Id="rId56" Type="http://schemas.openxmlformats.org/officeDocument/2006/relationships/slideLayout" Target="../slideLayouts/slideLayout148.xml"/><Relationship Id="rId8" Type="http://schemas.openxmlformats.org/officeDocument/2006/relationships/slideLayout" Target="../slideLayouts/slideLayout100.xml"/><Relationship Id="rId51" Type="http://schemas.openxmlformats.org/officeDocument/2006/relationships/slideLayout" Target="../slideLayouts/slideLayout143.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59"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A974DFFC-E26C-FF7F-92C1-388763AECEB7}"/>
              </a:ext>
            </a:extLst>
          </p:cNvPr>
          <p:cNvPicPr>
            <a:picLocks noChangeAspect="1" noChangeArrowheads="1"/>
          </p:cNvPicPr>
          <p:nvPr userDrawn="1"/>
        </p:nvPicPr>
        <p:blipFill>
          <a:blip r:embed="rId34"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762" r:id="rId1"/>
    <p:sldLayoutId id="2147485764" r:id="rId2"/>
    <p:sldLayoutId id="2147485763" r:id="rId3"/>
    <p:sldLayoutId id="2147485765" r:id="rId4"/>
    <p:sldLayoutId id="2147485741" r:id="rId5"/>
    <p:sldLayoutId id="2147485766" r:id="rId6"/>
    <p:sldLayoutId id="2147485768" r:id="rId7"/>
    <p:sldLayoutId id="2147485740" r:id="rId8"/>
    <p:sldLayoutId id="2147485594" r:id="rId9"/>
    <p:sldLayoutId id="2147485683" r:id="rId10"/>
    <p:sldLayoutId id="2147485756" r:id="rId11"/>
    <p:sldLayoutId id="2147485566" r:id="rId12"/>
    <p:sldLayoutId id="2147485729" r:id="rId13"/>
    <p:sldLayoutId id="2147485733" r:id="rId14"/>
    <p:sldLayoutId id="2147485706" r:id="rId15"/>
    <p:sldLayoutId id="2147485761" r:id="rId16"/>
    <p:sldLayoutId id="2147485754" r:id="rId17"/>
    <p:sldLayoutId id="2147485534" r:id="rId18"/>
    <p:sldLayoutId id="2147485718" r:id="rId19"/>
    <p:sldLayoutId id="2147485715" r:id="rId20"/>
    <p:sldLayoutId id="2147485545" r:id="rId21"/>
    <p:sldLayoutId id="2147485730" r:id="rId22"/>
    <p:sldLayoutId id="2147485661" r:id="rId23"/>
    <p:sldLayoutId id="2147485639" r:id="rId24"/>
    <p:sldLayoutId id="2147485600" r:id="rId25"/>
    <p:sldLayoutId id="2147485655" r:id="rId26"/>
    <p:sldLayoutId id="2147485760" r:id="rId27"/>
    <p:sldLayoutId id="2147485638" r:id="rId28"/>
    <p:sldLayoutId id="2147485767" r:id="rId29"/>
    <p:sldLayoutId id="2147485769" r:id="rId30"/>
    <p:sldLayoutId id="2147485770" r:id="rId31"/>
    <p:sldLayoutId id="2147485771" r:id="rId32"/>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28057753"/>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7" r:id="rId50"/>
    <p:sldLayoutId id="2147483828" r:id="rId51"/>
    <p:sldLayoutId id="2147483829" r:id="rId52"/>
    <p:sldLayoutId id="2147483830" r:id="rId53"/>
    <p:sldLayoutId id="2147483831" r:id="rId54"/>
    <p:sldLayoutId id="2147483832" r:id="rId55"/>
    <p:sldLayoutId id="2147483833" r:id="rId56"/>
    <p:sldLayoutId id="2147483834" r:id="rId57"/>
    <p:sldLayoutId id="2147483835" r:id="rId58"/>
    <p:sldLayoutId id="2147483836" r:id="rId59"/>
    <p:sldLayoutId id="2147483837"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28057753"/>
      </p:ext>
    </p:extLst>
  </p:cSld>
  <p:clrMap bg1="dk1" tx1="lt1" bg2="dk2" tx2="lt2" accent1="accent1" accent2="accent2" accent3="accent3" accent4="accent4" accent5="accent5" accent6="accent6" hlink="hlink" folHlink="folHlink"/>
  <p:sldLayoutIdLst>
    <p:sldLayoutId id="2147485773" r:id="rId1"/>
    <p:sldLayoutId id="2147485774" r:id="rId2"/>
    <p:sldLayoutId id="2147485775" r:id="rId3"/>
    <p:sldLayoutId id="2147485776" r:id="rId4"/>
    <p:sldLayoutId id="2147485777" r:id="rId5"/>
    <p:sldLayoutId id="2147485778" r:id="rId6"/>
    <p:sldLayoutId id="2147485779" r:id="rId7"/>
    <p:sldLayoutId id="2147485780" r:id="rId8"/>
    <p:sldLayoutId id="2147485781" r:id="rId9"/>
    <p:sldLayoutId id="2147485782" r:id="rId10"/>
    <p:sldLayoutId id="2147485783" r:id="rId11"/>
    <p:sldLayoutId id="2147485784" r:id="rId12"/>
    <p:sldLayoutId id="2147485785" r:id="rId13"/>
    <p:sldLayoutId id="2147485786" r:id="rId14"/>
    <p:sldLayoutId id="2147485787" r:id="rId15"/>
    <p:sldLayoutId id="2147485788" r:id="rId16"/>
    <p:sldLayoutId id="2147485789" r:id="rId17"/>
    <p:sldLayoutId id="2147485790" r:id="rId18"/>
    <p:sldLayoutId id="2147485791" r:id="rId19"/>
    <p:sldLayoutId id="2147485792" r:id="rId20"/>
    <p:sldLayoutId id="2147485793" r:id="rId21"/>
    <p:sldLayoutId id="2147485794" r:id="rId22"/>
    <p:sldLayoutId id="2147485795" r:id="rId23"/>
    <p:sldLayoutId id="2147485796" r:id="rId24"/>
    <p:sldLayoutId id="2147485797" r:id="rId25"/>
    <p:sldLayoutId id="2147485798" r:id="rId26"/>
    <p:sldLayoutId id="2147485799" r:id="rId27"/>
    <p:sldLayoutId id="2147485800" r:id="rId28"/>
    <p:sldLayoutId id="2147485801" r:id="rId29"/>
    <p:sldLayoutId id="2147485802" r:id="rId30"/>
    <p:sldLayoutId id="2147485803" r:id="rId31"/>
    <p:sldLayoutId id="2147485804" r:id="rId32"/>
    <p:sldLayoutId id="2147485805" r:id="rId33"/>
    <p:sldLayoutId id="2147485806" r:id="rId34"/>
    <p:sldLayoutId id="2147485807" r:id="rId35"/>
    <p:sldLayoutId id="2147485808" r:id="rId36"/>
    <p:sldLayoutId id="2147485809" r:id="rId37"/>
    <p:sldLayoutId id="2147485810" r:id="rId38"/>
    <p:sldLayoutId id="2147485811" r:id="rId39"/>
    <p:sldLayoutId id="2147485812" r:id="rId40"/>
    <p:sldLayoutId id="2147485813" r:id="rId41"/>
    <p:sldLayoutId id="2147485814" r:id="rId42"/>
    <p:sldLayoutId id="2147485815" r:id="rId43"/>
    <p:sldLayoutId id="2147485816" r:id="rId44"/>
    <p:sldLayoutId id="2147485817" r:id="rId45"/>
    <p:sldLayoutId id="2147485818" r:id="rId46"/>
    <p:sldLayoutId id="2147485819" r:id="rId47"/>
    <p:sldLayoutId id="2147485820" r:id="rId48"/>
    <p:sldLayoutId id="2147485821" r:id="rId49"/>
    <p:sldLayoutId id="2147485822" r:id="rId50"/>
    <p:sldLayoutId id="2147485823" r:id="rId51"/>
    <p:sldLayoutId id="2147485824" r:id="rId52"/>
    <p:sldLayoutId id="2147485825" r:id="rId53"/>
    <p:sldLayoutId id="2147485826" r:id="rId54"/>
    <p:sldLayoutId id="2147485827" r:id="rId55"/>
    <p:sldLayoutId id="2147485828" r:id="rId56"/>
    <p:sldLayoutId id="2147485829" r:id="rId57"/>
    <p:sldLayoutId id="2147485831" r:id="rId58"/>
    <p:sldLayoutId id="2147485832"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7FFFF247_5853815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hyperlink" Target="https://js.langchain.com/docs/get_started/installation" TargetMode="External"/><Relationship Id="rId3" Type="http://schemas.openxmlformats.org/officeDocument/2006/relationships/hyperlink" Target="https://learn.microsoft.com/en-us/azure/ai-services/openai/reference" TargetMode="External"/><Relationship Id="rId7" Type="http://schemas.openxmlformats.org/officeDocument/2006/relationships/hyperlink" Target="https://github.com/langchain4j/langchain4j" TargetMode="External"/><Relationship Id="rId2" Type="http://schemas.microsoft.com/office/2018/10/relationships/comments" Target="../comments/modernComment_7FFFF249_A543E6DC.xml"/><Relationship Id="rId1" Type="http://schemas.openxmlformats.org/officeDocument/2006/relationships/slideLayout" Target="../slideLayouts/slideLayout28.xml"/><Relationship Id="rId6" Type="http://schemas.openxmlformats.org/officeDocument/2006/relationships/hyperlink" Target="https://python.langchain.com/docs/get_started/introduction/" TargetMode="External"/><Relationship Id="rId11" Type="http://schemas.openxmlformats.org/officeDocument/2006/relationships/image" Target="../media/image22.png"/><Relationship Id="rId5" Type="http://schemas.openxmlformats.org/officeDocument/2006/relationships/hyperlink" Target="https://aka.ms/oai/net/champs" TargetMode="External"/><Relationship Id="rId10" Type="http://schemas.openxmlformats.org/officeDocument/2006/relationships/hyperlink" Target="https://aka.ms/azai" TargetMode="External"/><Relationship Id="rId4" Type="http://schemas.openxmlformats.org/officeDocument/2006/relationships/hyperlink" Target="https://learn.microsoft.com/en-us/azure/ai-services/openai/supported-languages" TargetMode="External"/><Relationship Id="rId9" Type="http://schemas.openxmlformats.org/officeDocument/2006/relationships/hyperlink" Target="https://learn.microsoft.com/en-us/semantic-kernel/get-started/supported-languages" TargetMode="External"/></Relationships>
</file>

<file path=ppt/slides/_rels/slide13.xml.rels><?xml version="1.0" encoding="UTF-8" standalone="yes"?>
<Relationships xmlns="http://schemas.openxmlformats.org/package/2006/relationships"><Relationship Id="rId3" Type="http://schemas.microsoft.com/office/2018/10/relationships/comments" Target="../comments/modernComment_7FFFEFF7_12F9F841.xml"/><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70.png"/><Relationship Id="rId3" Type="http://schemas.openxmlformats.org/officeDocument/2006/relationships/notesSlide" Target="../notesSlides/notesSlide2.xml"/><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slideLayout" Target="../slideLayouts/slideLayout30.xml"/><Relationship Id="rId1" Type="http://schemas.openxmlformats.org/officeDocument/2006/relationships/themeOverride" Target="../theme/themeOverride1.xml"/><Relationship Id="rId6" Type="http://schemas.openxmlformats.org/officeDocument/2006/relationships/image" Target="../media/image80.svg"/><Relationship Id="rId11" Type="http://schemas.openxmlformats.org/officeDocument/2006/relationships/image" Target="../media/image81.png"/><Relationship Id="rId5" Type="http://schemas.openxmlformats.org/officeDocument/2006/relationships/image" Target="../media/image79.png"/><Relationship Id="rId10" Type="http://schemas.microsoft.com/office/2007/relationships/hdphoto" Target="../media/hdphoto2.wdp"/><Relationship Id="rId4" Type="http://schemas.microsoft.com/office/2018/10/relationships/comments" Target="../comments/modernComment_7FFFF24A_97FE0A75.xml"/><Relationship Id="rId9" Type="http://schemas.openxmlformats.org/officeDocument/2006/relationships/image" Target="../media/image74.png"/><Relationship Id="rId14" Type="http://schemas.openxmlformats.org/officeDocument/2006/relationships/image" Target="../media/image83.svg"/></Relationships>
</file>

<file path=ppt/slides/_rels/slide15.xml.rels><?xml version="1.0" encoding="UTF-8" standalone="yes"?>
<Relationships xmlns="http://schemas.openxmlformats.org/package/2006/relationships"><Relationship Id="rId2" Type="http://schemas.microsoft.com/office/2018/10/relationships/comments" Target="../comments/modernComment_7FFFF79B_CFA58E7B.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7FFFF244_AB40AB6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5.svg"/><Relationship Id="rId7" Type="http://schemas.openxmlformats.org/officeDocument/2006/relationships/image" Target="../media/image89.svg"/><Relationship Id="rId2" Type="http://schemas.openxmlformats.org/officeDocument/2006/relationships/image" Target="../media/image84.png"/><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87.svg"/><Relationship Id="rId10" Type="http://schemas.openxmlformats.org/officeDocument/2006/relationships/image" Target="../media/image90.png"/><Relationship Id="rId4" Type="http://schemas.openxmlformats.org/officeDocument/2006/relationships/image" Target="../media/image86.png"/><Relationship Id="rId9" Type="http://schemas.openxmlformats.org/officeDocument/2006/relationships/image" Target="../media/image78.svg"/></Relationships>
</file>

<file path=ppt/slides/_rels/slide18.xml.rels><?xml version="1.0" encoding="UTF-8" standalone="yes"?>
<Relationships xmlns="http://schemas.openxmlformats.org/package/2006/relationships"><Relationship Id="rId2" Type="http://schemas.microsoft.com/office/2018/10/relationships/comments" Target="../comments/modernComment_7FFFF79A_60951EB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1.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microsoft.com/office/2018/10/relationships/comments" Target="../comments/modernComment_7FFFF797_F93F94A0.xml"/><Relationship Id="rId1" Type="http://schemas.openxmlformats.org/officeDocument/2006/relationships/slideLayout" Target="../slideLayouts/slideLayout12.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azure/ai-services/openai/supported-languages" TargetMode="External"/><Relationship Id="rId2" Type="http://schemas.microsoft.com/office/2018/10/relationships/comments" Target="../comments/modernComment_7FFFF798_EB1E41EF.xml"/><Relationship Id="rId1" Type="http://schemas.openxmlformats.org/officeDocument/2006/relationships/slideLayout" Target="../slideLayouts/slideLayout18.xml"/><Relationship Id="rId5" Type="http://schemas.openxmlformats.org/officeDocument/2006/relationships/hyperlink" Target="https://aka.ms/oai/net/champs" TargetMode="External"/><Relationship Id="rId4" Type="http://schemas.openxmlformats.org/officeDocument/2006/relationships/hyperlink" Target="https://learn.microsoft.com/en-us/azure/ai-services/openai/reference" TargetMode="External"/></Relationships>
</file>

<file path=ppt/slides/_rels/slide7.xml.rels><?xml version="1.0" encoding="UTF-8" standalone="yes"?>
<Relationships xmlns="http://schemas.openxmlformats.org/package/2006/relationships"><Relationship Id="rId2" Type="http://schemas.microsoft.com/office/2018/10/relationships/comments" Target="../comments/modernComment_7FFFF242_12163E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7FFFF238_147F0BDC.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8.svg"/><Relationship Id="rId2" Type="http://schemas.microsoft.com/office/2018/10/relationships/comments" Target="../comments/modernComment_7FFFF1A3_D9D0232E.xml"/><Relationship Id="rId1" Type="http://schemas.openxmlformats.org/officeDocument/2006/relationships/slideLayout" Target="../slideLayouts/slideLayout18.xml"/><Relationship Id="rId6" Type="http://schemas.openxmlformats.org/officeDocument/2006/relationships/image" Target="../media/image73.sv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76.svg"/><Relationship Id="rId4" Type="http://schemas.openxmlformats.org/officeDocument/2006/relationships/image" Target="../media/image71.svg"/><Relationship Id="rId9"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31E9-806D-56D7-4095-C39452C4BA36}"/>
              </a:ext>
            </a:extLst>
          </p:cNvPr>
          <p:cNvSpPr>
            <a:spLocks noGrp="1"/>
          </p:cNvSpPr>
          <p:nvPr>
            <p:ph type="title"/>
          </p:nvPr>
        </p:nvSpPr>
        <p:spPr>
          <a:xfrm>
            <a:off x="237613" y="493600"/>
            <a:ext cx="10244855" cy="3805401"/>
          </a:xfrm>
        </p:spPr>
        <p:txBody>
          <a:bodyPr/>
          <a:lstStyle/>
          <a:p>
            <a:r>
              <a:rPr lang="en-US"/>
              <a:t>Add Generative AI Capabilities to your .NET Web app for Azure App Service</a:t>
            </a:r>
          </a:p>
        </p:txBody>
      </p:sp>
      <p:sp>
        <p:nvSpPr>
          <p:cNvPr id="3" name="Text Placeholder 2">
            <a:extLst>
              <a:ext uri="{FF2B5EF4-FFF2-40B4-BE49-F238E27FC236}">
                <a16:creationId xmlns:a16="http://schemas.microsoft.com/office/drawing/2014/main" id="{0C93B17C-A5F3-7112-7EEE-37D4CBA80AAF}"/>
              </a:ext>
            </a:extLst>
          </p:cNvPr>
          <p:cNvSpPr>
            <a:spLocks noGrp="1"/>
          </p:cNvSpPr>
          <p:nvPr>
            <p:ph type="body" sz="quarter" idx="10"/>
          </p:nvPr>
        </p:nvSpPr>
        <p:spPr>
          <a:xfrm>
            <a:off x="237613" y="4756457"/>
            <a:ext cx="5430837" cy="941796"/>
          </a:xfrm>
        </p:spPr>
        <p:txBody>
          <a:bodyPr/>
          <a:lstStyle/>
          <a:p>
            <a:r>
              <a:rPr lang="en-US"/>
              <a:t>Gaurav Seth</a:t>
            </a:r>
          </a:p>
          <a:p>
            <a:r>
              <a:rPr lang="en-US"/>
              <a:t>Product Manager</a:t>
            </a:r>
          </a:p>
          <a:p>
            <a:r>
              <a:rPr lang="en-US"/>
              <a:t>Azure App Service</a:t>
            </a:r>
          </a:p>
        </p:txBody>
      </p:sp>
    </p:spTree>
    <p:extLst>
      <p:ext uri="{BB962C8B-B14F-4D97-AF65-F5344CB8AC3E}">
        <p14:creationId xmlns:p14="http://schemas.microsoft.com/office/powerpoint/2010/main" val="126473455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9949-3663-CD07-BF68-D22EBC1AB095}"/>
              </a:ext>
            </a:extLst>
          </p:cNvPr>
          <p:cNvSpPr>
            <a:spLocks noGrp="1"/>
          </p:cNvSpPr>
          <p:nvPr>
            <p:ph type="title"/>
          </p:nvPr>
        </p:nvSpPr>
        <p:spPr/>
        <p:txBody>
          <a:bodyPr/>
          <a:lstStyle/>
          <a:p>
            <a:pPr lvl="0" algn="l">
              <a:defRPr/>
            </a:pPr>
            <a:r>
              <a:rPr lang="en-US" sz="4000" dirty="0">
                <a:gradFill>
                  <a:gsLst>
                    <a:gs pos="6993">
                      <a:srgbClr val="000000"/>
                    </a:gs>
                    <a:gs pos="20280">
                      <a:srgbClr val="000000"/>
                    </a:gs>
                  </a:gsLst>
                  <a:lin ang="0" scaled="0"/>
                </a:gradFill>
                <a:latin typeface="Open Sans ExtraBold"/>
                <a:ea typeface="Open Sans ExtraBold"/>
                <a:cs typeface="Open Sans ExtraBold"/>
              </a:rPr>
              <a:t>Demo</a:t>
            </a:r>
            <a:endParaRPr lang="en-US" dirty="0">
              <a:gradFill flip="none" rotWithShape="1">
                <a:gsLst>
                  <a:gs pos="17000">
                    <a:srgbClr val="4F2BD3"/>
                  </a:gs>
                  <a:gs pos="100000">
                    <a:srgbClr val="D502A9"/>
                  </a:gs>
                </a:gsLst>
                <a:lin ang="4200000" scaled="0"/>
                <a:tileRect/>
              </a:gradFill>
            </a:endParaRPr>
          </a:p>
        </p:txBody>
      </p:sp>
    </p:spTree>
    <p:extLst>
      <p:ext uri="{BB962C8B-B14F-4D97-AF65-F5344CB8AC3E}">
        <p14:creationId xmlns:p14="http://schemas.microsoft.com/office/powerpoint/2010/main" val="1481867606"/>
      </p:ext>
    </p:extLst>
  </p:cSld>
  <p:clrMapOvr>
    <a:masterClrMapping/>
  </p:clrMapOvr>
  <p:transition>
    <p:fade/>
  </p:transition>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9949-3663-CD07-BF68-D22EBC1AB095}"/>
              </a:ext>
            </a:extLst>
          </p:cNvPr>
          <p:cNvSpPr>
            <a:spLocks noGrp="1"/>
          </p:cNvSpPr>
          <p:nvPr>
            <p:ph type="title"/>
          </p:nvPr>
        </p:nvSpPr>
        <p:spPr>
          <a:xfrm>
            <a:off x="565753" y="2598003"/>
            <a:ext cx="11237363" cy="1661993"/>
          </a:xfrm>
        </p:spPr>
        <p:txBody>
          <a:bodyPr/>
          <a:lstStyle/>
          <a:p>
            <a:pPr lvl="0" algn="l">
              <a:defRPr/>
            </a:pPr>
            <a:r>
              <a:rPr lang="en-US" dirty="0">
                <a:gradFill>
                  <a:gsLst>
                    <a:gs pos="6993">
                      <a:srgbClr val="000000"/>
                    </a:gs>
                    <a:gs pos="20280">
                      <a:srgbClr val="000000"/>
                    </a:gs>
                  </a:gsLst>
                  <a:lin ang="0" scaled="0"/>
                </a:gradFill>
              </a:rPr>
              <a:t>Integrating Generative AI:  .NET</a:t>
            </a:r>
          </a:p>
        </p:txBody>
      </p:sp>
    </p:spTree>
    <p:extLst>
      <p:ext uri="{BB962C8B-B14F-4D97-AF65-F5344CB8AC3E}">
        <p14:creationId xmlns:p14="http://schemas.microsoft.com/office/powerpoint/2010/main" val="21810609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DB74334-4DBA-FF10-285D-7EF564A135C6}"/>
              </a:ext>
            </a:extLst>
          </p:cNvPr>
          <p:cNvSpPr>
            <a:spLocks noGrp="1"/>
          </p:cNvSpPr>
          <p:nvPr>
            <p:ph type="title" idx="4294967295"/>
          </p:nvPr>
        </p:nvSpPr>
        <p:spPr>
          <a:xfrm>
            <a:off x="261711" y="457200"/>
            <a:ext cx="12018962" cy="615950"/>
          </a:xfrm>
        </p:spPr>
        <p:txBody>
          <a:bodyPr/>
          <a:lstStyle/>
          <a:p>
            <a:r>
              <a:rPr lang="en-US" dirty="0"/>
              <a:t>Ways to Interact with Generative AI</a:t>
            </a:r>
          </a:p>
        </p:txBody>
      </p:sp>
      <p:sp>
        <p:nvSpPr>
          <p:cNvPr id="17" name="Text Placeholder 5">
            <a:extLst>
              <a:ext uri="{FF2B5EF4-FFF2-40B4-BE49-F238E27FC236}">
                <a16:creationId xmlns:a16="http://schemas.microsoft.com/office/drawing/2014/main" id="{DCDD9859-96A0-0B19-3D67-BE076B314502}"/>
              </a:ext>
            </a:extLst>
          </p:cNvPr>
          <p:cNvSpPr txBox="1">
            <a:spLocks/>
          </p:cNvSpPr>
          <p:nvPr/>
        </p:nvSpPr>
        <p:spPr>
          <a:xfrm>
            <a:off x="261711" y="1527313"/>
            <a:ext cx="11018520" cy="3803374"/>
          </a:xfrm>
          <a:prstGeom prst="rect">
            <a:avLst/>
          </a:prstGeom>
        </p:spPr>
        <p:txBody>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200000"/>
              </a:lnSpc>
              <a:buFont typeface="+mj-lt"/>
              <a:buAutoNum type="arabicPeriod"/>
            </a:pPr>
            <a:r>
              <a:rPr lang="en-US"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REST APIs</a:t>
            </a:r>
            <a:r>
              <a:rPr lang="en-US"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rPr>
              <a:t>  </a:t>
            </a:r>
            <a:r>
              <a:rPr lang="en-US" b="0" dirty="0">
                <a:latin typeface="Open Sans" panose="020B0606030504020204" pitchFamily="34" charset="0"/>
                <a:ea typeface="Open Sans" panose="020B0606030504020204" pitchFamily="34" charset="0"/>
                <a:cs typeface="Open Sans" panose="020B0606030504020204" pitchFamily="34" charset="0"/>
              </a:rPr>
              <a:t>(lowest level approach)</a:t>
            </a:r>
            <a:endParaRPr lang="en-US" sz="1400" b="0" dirty="0">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200000"/>
              </a:lnSpc>
              <a:buFont typeface="+mj-lt"/>
              <a:buAutoNum type="arabicPeriod"/>
            </a:pPr>
            <a:r>
              <a:rPr lang="en-US"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Azure OpenAI SDKs</a:t>
            </a:r>
            <a:r>
              <a:rPr lang="en-US"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rPr>
              <a:t> </a:t>
            </a:r>
            <a:r>
              <a:rPr lang="en-US" b="0" dirty="0">
                <a:latin typeface="Open Sans" panose="020B0606030504020204" pitchFamily="34" charset="0"/>
                <a:ea typeface="Open Sans" panose="020B0606030504020204" pitchFamily="34" charset="0"/>
                <a:cs typeface="Open Sans" panose="020B0606030504020204" pitchFamily="34" charset="0"/>
              </a:rPr>
              <a:t>for Java, </a:t>
            </a:r>
            <a:r>
              <a:rPr lang="en-US" b="0" dirty="0" err="1">
                <a:latin typeface="Open Sans" panose="020B0606030504020204" pitchFamily="34" charset="0"/>
                <a:ea typeface="Open Sans" panose="020B0606030504020204" pitchFamily="34" charset="0"/>
                <a:cs typeface="Open Sans" panose="020B0606030504020204" pitchFamily="34" charset="0"/>
              </a:rPr>
              <a:t>Javascript</a:t>
            </a:r>
            <a:r>
              <a:rPr lang="en-US" b="0" dirty="0">
                <a:latin typeface="Open Sans" panose="020B0606030504020204" pitchFamily="34" charset="0"/>
                <a:ea typeface="Open Sans" panose="020B0606030504020204" pitchFamily="34" charset="0"/>
                <a:cs typeface="Open Sans" panose="020B0606030504020204" pitchFamily="34" charset="0"/>
              </a:rPr>
              <a:t>, Python, .NET and Go</a:t>
            </a:r>
          </a:p>
          <a:p>
            <a:pPr marL="342900" indent="-342900">
              <a:lnSpc>
                <a:spcPct val="200000"/>
              </a:lnSpc>
              <a:buFont typeface="+mj-lt"/>
              <a:buAutoNum type="arabicPeriod"/>
            </a:pPr>
            <a:r>
              <a:rPr lang="en-US"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OpenAI </a:t>
            </a:r>
            <a:r>
              <a:rPr lang="en-US" dirty="0" err="1">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SDKBeta</a:t>
            </a:r>
            <a:r>
              <a:rPr lang="en-US"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hlinkClick r:id="rId5">
                  <a:extLst>
                    <a:ext uri="{A12FA001-AC4F-418D-AE19-62706E023703}">
                      <ahyp:hlinkClr xmlns:ahyp="http://schemas.microsoft.com/office/drawing/2018/hyperlinkcolor" val="tx"/>
                    </a:ext>
                  </a:extLst>
                </a:hlinkClick>
              </a:rPr>
              <a:t> for .NET</a:t>
            </a:r>
            <a:r>
              <a:rPr lang="en-US"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rPr>
              <a:t> </a:t>
            </a:r>
            <a:r>
              <a:rPr lang="en-US" b="0" dirty="0">
                <a:latin typeface="Open Sans" panose="020B0606030504020204" pitchFamily="34" charset="0"/>
                <a:ea typeface="Open Sans" panose="020B0606030504020204" pitchFamily="34" charset="0"/>
                <a:cs typeface="Open Sans" panose="020B0606030504020204" pitchFamily="34" charset="0"/>
              </a:rPr>
              <a:t>(works w/ GPT 4o!) </a:t>
            </a:r>
          </a:p>
          <a:p>
            <a:pPr marL="342900" indent="-342900">
              <a:lnSpc>
                <a:spcPct val="200000"/>
              </a:lnSpc>
              <a:buFont typeface="+mj-lt"/>
              <a:buAutoNum type="arabicPeriod"/>
            </a:pPr>
            <a:r>
              <a:rPr lang="en-US"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rPr>
              <a:t>Higher level LLM frameworks </a:t>
            </a:r>
            <a:r>
              <a:rPr lang="en-US" b="0" dirty="0">
                <a:latin typeface="Open Sans" panose="020B0606030504020204" pitchFamily="34" charset="0"/>
                <a:ea typeface="Open Sans" panose="020B0606030504020204" pitchFamily="34" charset="0"/>
                <a:cs typeface="Open Sans" panose="020B0606030504020204" pitchFamily="34" charset="0"/>
              </a:rPr>
              <a:t>(Note: not exhaustive list):</a:t>
            </a:r>
          </a:p>
          <a:p>
            <a:pPr lvl="1">
              <a:lnSpc>
                <a:spcPct val="150000"/>
              </a:lnSpc>
            </a:pPr>
            <a:r>
              <a:rPr lang="en-US" b="1" dirty="0" err="1">
                <a:gradFill>
                  <a:gsLst>
                    <a:gs pos="100000">
                      <a:schemeClr val="accent2"/>
                    </a:gs>
                    <a:gs pos="16000">
                      <a:schemeClr val="accent1"/>
                    </a:gs>
                  </a:gsLst>
                  <a:lin ang="2700000" scaled="1"/>
                </a:gradFill>
              </a:rPr>
              <a:t>LangChain</a:t>
            </a:r>
            <a:r>
              <a:rPr lang="en-US" b="1" dirty="0">
                <a:gradFill>
                  <a:gsLst>
                    <a:gs pos="100000">
                      <a:schemeClr val="accent2"/>
                    </a:gs>
                    <a:gs pos="16000">
                      <a:schemeClr val="accent1"/>
                    </a:gs>
                  </a:gsLst>
                  <a:lin ang="2700000" scaled="1"/>
                </a:gradFill>
              </a:rPr>
              <a:t> variants  </a:t>
            </a:r>
            <a:r>
              <a:rPr lang="en-US" dirty="0"/>
              <a:t>(</a:t>
            </a:r>
            <a:r>
              <a:rPr lang="en-US" dirty="0">
                <a:hlinkClick r:id="rId6">
                  <a:extLst>
                    <a:ext uri="{A12FA001-AC4F-418D-AE19-62706E023703}">
                      <ahyp:hlinkClr xmlns:ahyp="http://schemas.microsoft.com/office/drawing/2018/hyperlinkcolor" val="tx"/>
                    </a:ext>
                  </a:extLst>
                </a:hlinkClick>
              </a:rPr>
              <a:t>Python</a:t>
            </a:r>
            <a:r>
              <a:rPr lang="en-US" dirty="0"/>
              <a:t> | </a:t>
            </a:r>
            <a:r>
              <a:rPr lang="en-US" dirty="0">
                <a:hlinkClick r:id="rId7">
                  <a:extLst>
                    <a:ext uri="{A12FA001-AC4F-418D-AE19-62706E023703}">
                      <ahyp:hlinkClr xmlns:ahyp="http://schemas.microsoft.com/office/drawing/2018/hyperlinkcolor" val="tx"/>
                    </a:ext>
                  </a:extLst>
                </a:hlinkClick>
              </a:rPr>
              <a:t>Java</a:t>
            </a:r>
            <a:r>
              <a:rPr lang="en-US" dirty="0"/>
              <a:t> | </a:t>
            </a:r>
            <a:r>
              <a:rPr lang="en-US" dirty="0" err="1">
                <a:hlinkClick r:id="rId8">
                  <a:extLst>
                    <a:ext uri="{A12FA001-AC4F-418D-AE19-62706E023703}">
                      <ahyp:hlinkClr xmlns:ahyp="http://schemas.microsoft.com/office/drawing/2018/hyperlinkcolor" val="tx"/>
                    </a:ext>
                  </a:extLst>
                </a:hlinkClick>
              </a:rPr>
              <a:t>Javascript</a:t>
            </a:r>
            <a:r>
              <a:rPr lang="en-US" dirty="0"/>
              <a:t>)</a:t>
            </a:r>
          </a:p>
          <a:p>
            <a:pPr lvl="1">
              <a:lnSpc>
                <a:spcPct val="150000"/>
              </a:lnSpc>
            </a:pPr>
            <a:r>
              <a:rPr lang="en-US" b="1" dirty="0">
                <a:gradFill>
                  <a:gsLst>
                    <a:gs pos="100000">
                      <a:schemeClr val="accent2"/>
                    </a:gs>
                    <a:gs pos="16000">
                      <a:schemeClr val="accent1"/>
                    </a:gs>
                  </a:gsLst>
                  <a:lin ang="2700000" scaled="1"/>
                </a:gradFill>
                <a:hlinkClick r:id="rId9">
                  <a:extLst>
                    <a:ext uri="{A12FA001-AC4F-418D-AE19-62706E023703}">
                      <ahyp:hlinkClr xmlns:ahyp="http://schemas.microsoft.com/office/drawing/2018/hyperlinkcolor" val="tx"/>
                    </a:ext>
                  </a:extLst>
                </a:hlinkClick>
              </a:rPr>
              <a:t>Semantic Kernel</a:t>
            </a:r>
            <a:r>
              <a:rPr lang="en-US" b="1" dirty="0">
                <a:gradFill>
                  <a:gsLst>
                    <a:gs pos="100000">
                      <a:schemeClr val="accent2"/>
                    </a:gs>
                    <a:gs pos="16000">
                      <a:schemeClr val="accent1"/>
                    </a:gs>
                  </a:gsLst>
                  <a:lin ang="2700000" scaled="1"/>
                </a:gradFill>
              </a:rPr>
              <a:t> </a:t>
            </a:r>
            <a:r>
              <a:rPr lang="en-US" dirty="0"/>
              <a:t>(Python | Java | .NET)</a:t>
            </a:r>
          </a:p>
          <a:p>
            <a:pPr marL="228600" lvl="1" indent="0">
              <a:buNone/>
            </a:pPr>
            <a:endParaRPr lang="en-US" dirty="0"/>
          </a:p>
          <a:p>
            <a:pPr lvl="1"/>
            <a:endParaRPr lang="en-US" dirty="0"/>
          </a:p>
          <a:p>
            <a:pPr lvl="1"/>
            <a:endParaRPr lang="en-US" dirty="0"/>
          </a:p>
          <a:p>
            <a:r>
              <a:rPr lang="en-US"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rPr>
              <a:t>Reference templates and sample applications: </a:t>
            </a:r>
            <a:r>
              <a:rPr lang="en-US" dirty="0">
                <a:hlinkClick r:id="rId10">
                  <a:extLst>
                    <a:ext uri="{A12FA001-AC4F-418D-AE19-62706E023703}">
                      <ahyp:hlinkClr xmlns:ahyp="http://schemas.microsoft.com/office/drawing/2018/hyperlinkcolor" val="tx"/>
                    </a:ext>
                  </a:extLst>
                </a:hlinkClick>
              </a:rPr>
              <a:t>https://aka.ms/azai</a:t>
            </a:r>
            <a:r>
              <a:rPr lang="en-US" dirty="0"/>
              <a:t> </a:t>
            </a:r>
          </a:p>
        </p:txBody>
      </p:sp>
      <p:pic>
        <p:nvPicPr>
          <p:cNvPr id="2" name="Picture 1" descr="A purple dot pattern on a black background&#10;&#10;Description automatically generated">
            <a:extLst>
              <a:ext uri="{FF2B5EF4-FFF2-40B4-BE49-F238E27FC236}">
                <a16:creationId xmlns:a16="http://schemas.microsoft.com/office/drawing/2014/main" id="{0C3F6D24-C16C-C5B1-113F-FF9EF3164A50}"/>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3294493" y="7025"/>
            <a:ext cx="8906934" cy="6858001"/>
          </a:xfrm>
          <a:prstGeom prst="rect">
            <a:avLst/>
          </a:prstGeom>
        </p:spPr>
      </p:pic>
    </p:spTree>
    <p:extLst>
      <p:ext uri="{BB962C8B-B14F-4D97-AF65-F5344CB8AC3E}">
        <p14:creationId xmlns:p14="http://schemas.microsoft.com/office/powerpoint/2010/main" val="2772690652"/>
      </p:ext>
    </p:extLst>
  </p:cSld>
  <p:clrMapOvr>
    <a:masterClrMapping/>
  </p:clrMapOvr>
  <p:transition>
    <p:fade/>
  </p:transition>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2427" y="430239"/>
            <a:ext cx="11751034" cy="1231106"/>
          </a:xfrm>
        </p:spPr>
        <p:txBody>
          <a:bodyPr/>
          <a:lstStyle/>
          <a:p>
            <a:r>
              <a:rPr lang="en-US" dirty="0"/>
              <a:t>Adding Generative AI to Existing .NET Web Apps:</a:t>
            </a:r>
          </a:p>
        </p:txBody>
      </p:sp>
      <p:sp>
        <p:nvSpPr>
          <p:cNvPr id="6" name="Text Placeholder 5"/>
          <p:cNvSpPr>
            <a:spLocks noGrp="1"/>
          </p:cNvSpPr>
          <p:nvPr>
            <p:ph type="body" sz="quarter" idx="10"/>
          </p:nvPr>
        </p:nvSpPr>
        <p:spPr>
          <a:xfrm>
            <a:off x="586390" y="2041259"/>
            <a:ext cx="11018520" cy="3490186"/>
          </a:xfrm>
        </p:spPr>
        <p:txBody>
          <a:body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Call Azure OpenAI using Azure OpenAI SDK (shown previously!)</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Call Azure OpenAI using Semantic Kernel</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Maintain session history/context across multiple Azure OpenAI calls</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Reduce round-trips to Azure OpenAI using a sidecar vector cache to improve performance and lower costs</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Can use “Retrieval Augmented Generation” (aka RAG) on your data w/ Azure AI Search over Azure SQL DB</a:t>
            </a:r>
          </a:p>
        </p:txBody>
      </p:sp>
      <p:sp>
        <p:nvSpPr>
          <p:cNvPr id="2" name="TextBox 1">
            <a:extLst>
              <a:ext uri="{FF2B5EF4-FFF2-40B4-BE49-F238E27FC236}">
                <a16:creationId xmlns:a16="http://schemas.microsoft.com/office/drawing/2014/main" id="{76898665-EA66-4DEF-343D-3AA8AAEC77B6}"/>
              </a:ext>
            </a:extLst>
          </p:cNvPr>
          <p:cNvSpPr txBox="1"/>
          <p:nvPr/>
        </p:nvSpPr>
        <p:spPr>
          <a:xfrm>
            <a:off x="586390" y="6120124"/>
            <a:ext cx="7811376" cy="276999"/>
          </a:xfrm>
          <a:prstGeom prst="rect">
            <a:avLst/>
          </a:prstGeom>
          <a:noFill/>
        </p:spPr>
        <p:txBody>
          <a:bodyPr wrap="square" lIns="0" tIns="0" rIns="0" bIns="0" rtlCol="0">
            <a:spAutoFit/>
          </a:bodyPr>
          <a:lstStyle/>
          <a:p>
            <a:r>
              <a:rPr lang="en-US" sz="1800" b="1"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rPr>
              <a:t>Semantic Kernel abstractions can help to orchestrate much of this</a:t>
            </a:r>
          </a:p>
        </p:txBody>
      </p:sp>
    </p:spTree>
    <p:extLst>
      <p:ext uri="{BB962C8B-B14F-4D97-AF65-F5344CB8AC3E}">
        <p14:creationId xmlns:p14="http://schemas.microsoft.com/office/powerpoint/2010/main" val="318371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77378" y="340609"/>
            <a:ext cx="11751034" cy="615553"/>
          </a:xfrm>
        </p:spPr>
        <p:txBody>
          <a:bodyPr/>
          <a:lstStyle/>
          <a:p>
            <a:r>
              <a:rPr lang="en-US" dirty="0"/>
              <a:t>AI Topology for a Canonical Web App</a:t>
            </a:r>
          </a:p>
        </p:txBody>
      </p:sp>
      <p:sp>
        <p:nvSpPr>
          <p:cNvPr id="5" name="!!container">
            <a:extLst>
              <a:ext uri="{FF2B5EF4-FFF2-40B4-BE49-F238E27FC236}">
                <a16:creationId xmlns:a16="http://schemas.microsoft.com/office/drawing/2014/main" id="{7806534C-E79A-995B-13F5-B1C6B7D1D63A}"/>
              </a:ext>
              <a:ext uri="{C183D7F6-B498-43B3-948B-1728B52AA6E4}">
                <adec:decorative xmlns:adec="http://schemas.microsoft.com/office/drawing/2017/decorative" val="1"/>
              </a:ext>
            </a:extLst>
          </p:cNvPr>
          <p:cNvSpPr>
            <a:spLocks/>
          </p:cNvSpPr>
          <p:nvPr/>
        </p:nvSpPr>
        <p:spPr bwMode="auto">
          <a:xfrm>
            <a:off x="577378" y="1436688"/>
            <a:ext cx="11032010" cy="4832350"/>
          </a:xfrm>
          <a:prstGeom prst="roundRect">
            <a:avLst>
              <a:gd name="adj" fmla="val 3071"/>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sp>
        <p:nvSpPr>
          <p:cNvPr id="7" name="!!container">
            <a:extLst>
              <a:ext uri="{FF2B5EF4-FFF2-40B4-BE49-F238E27FC236}">
                <a16:creationId xmlns:a16="http://schemas.microsoft.com/office/drawing/2014/main" id="{B167FD39-48DD-A1F7-70B0-722C41A444B4}"/>
              </a:ext>
              <a:ext uri="{C183D7F6-B498-43B3-948B-1728B52AA6E4}">
                <adec:decorative xmlns:adec="http://schemas.microsoft.com/office/drawing/2017/decorative" val="1"/>
              </a:ext>
            </a:extLst>
          </p:cNvPr>
          <p:cNvSpPr>
            <a:spLocks/>
          </p:cNvSpPr>
          <p:nvPr/>
        </p:nvSpPr>
        <p:spPr bwMode="auto">
          <a:xfrm>
            <a:off x="860190" y="1717173"/>
            <a:ext cx="2744855" cy="477585"/>
          </a:xfrm>
          <a:prstGeom prst="roundRect">
            <a:avLst>
              <a:gd name="adj" fmla="val 14727"/>
            </a:avLst>
          </a:prstGeom>
          <a:ln w="1905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tabLst>
                <a:tab pos="5195888" algn="l"/>
              </a:tabLst>
            </a:pPr>
            <a:r>
              <a:rPr lang="en-US" sz="1600"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rPr>
              <a:t>Observability sidecars</a:t>
            </a:r>
          </a:p>
        </p:txBody>
      </p:sp>
      <p:sp>
        <p:nvSpPr>
          <p:cNvPr id="8" name="!!container">
            <a:extLst>
              <a:ext uri="{FF2B5EF4-FFF2-40B4-BE49-F238E27FC236}">
                <a16:creationId xmlns:a16="http://schemas.microsoft.com/office/drawing/2014/main" id="{5394758F-8098-976B-56F6-2BABAE8B5087}"/>
              </a:ext>
              <a:ext uri="{C183D7F6-B498-43B3-948B-1728B52AA6E4}">
                <adec:decorative xmlns:adec="http://schemas.microsoft.com/office/drawing/2017/decorative" val="1"/>
              </a:ext>
            </a:extLst>
          </p:cNvPr>
          <p:cNvSpPr>
            <a:spLocks/>
          </p:cNvSpPr>
          <p:nvPr/>
        </p:nvSpPr>
        <p:spPr bwMode="auto">
          <a:xfrm>
            <a:off x="860191" y="2301188"/>
            <a:ext cx="2652434" cy="477585"/>
          </a:xfrm>
          <a:prstGeom prst="roundRect">
            <a:avLst>
              <a:gd name="adj" fmla="val 14727"/>
            </a:avLst>
          </a:prstGeom>
          <a:solidFill>
            <a:schemeClr val="accent2"/>
          </a:soli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tabLst>
                <a:tab pos="5195888" algn="l"/>
              </a:tabLst>
            </a:pPr>
            <a:r>
              <a:rPr lang="en-US" sz="1600" dirty="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Vector cache sidecar</a:t>
            </a:r>
          </a:p>
        </p:txBody>
      </p:sp>
      <p:sp>
        <p:nvSpPr>
          <p:cNvPr id="9" name="!!container">
            <a:extLst>
              <a:ext uri="{FF2B5EF4-FFF2-40B4-BE49-F238E27FC236}">
                <a16:creationId xmlns:a16="http://schemas.microsoft.com/office/drawing/2014/main" id="{AE741AA9-075F-74EA-272F-8DA663C38896}"/>
              </a:ext>
              <a:ext uri="{C183D7F6-B498-43B3-948B-1728B52AA6E4}">
                <adec:decorative xmlns:adec="http://schemas.microsoft.com/office/drawing/2017/decorative" val="1"/>
              </a:ext>
            </a:extLst>
          </p:cNvPr>
          <p:cNvSpPr>
            <a:spLocks/>
          </p:cNvSpPr>
          <p:nvPr/>
        </p:nvSpPr>
        <p:spPr bwMode="auto">
          <a:xfrm>
            <a:off x="860191" y="2885202"/>
            <a:ext cx="2744854" cy="477585"/>
          </a:xfrm>
          <a:prstGeom prst="roundRect">
            <a:avLst>
              <a:gd name="adj" fmla="val 14727"/>
            </a:avLst>
          </a:prstGeom>
          <a:ln w="1905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tabLst>
                <a:tab pos="5195888" algn="l"/>
              </a:tabLst>
            </a:pPr>
            <a:r>
              <a:rPr lang="en-US" sz="1600"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rPr>
              <a:t>Other sidecars</a:t>
            </a:r>
          </a:p>
        </p:txBody>
      </p:sp>
      <p:cxnSp>
        <p:nvCxnSpPr>
          <p:cNvPr id="10" name="Straight Arrow Connector 9">
            <a:extLst>
              <a:ext uri="{FF2B5EF4-FFF2-40B4-BE49-F238E27FC236}">
                <a16:creationId xmlns:a16="http://schemas.microsoft.com/office/drawing/2014/main" id="{F88D092A-85AF-C6F2-14F5-D81BA70B39F4}"/>
              </a:ext>
            </a:extLst>
          </p:cNvPr>
          <p:cNvCxnSpPr>
            <a:cxnSpLocks/>
          </p:cNvCxnSpPr>
          <p:nvPr/>
        </p:nvCxnSpPr>
        <p:spPr>
          <a:xfrm>
            <a:off x="6191665" y="2539980"/>
            <a:ext cx="3613003" cy="0"/>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497D0EAC-330C-B485-B05C-F8F85CD7EDA2}"/>
              </a:ext>
            </a:extLst>
          </p:cNvPr>
          <p:cNvGrpSpPr/>
          <p:nvPr/>
        </p:nvGrpSpPr>
        <p:grpSpPr>
          <a:xfrm>
            <a:off x="4539768" y="3368152"/>
            <a:ext cx="2793371" cy="733195"/>
            <a:chOff x="4521820" y="3759884"/>
            <a:chExt cx="2793371" cy="733195"/>
          </a:xfrm>
        </p:grpSpPr>
        <p:sp>
          <p:nvSpPr>
            <p:cNvPr id="12" name="!!container">
              <a:extLst>
                <a:ext uri="{FF2B5EF4-FFF2-40B4-BE49-F238E27FC236}">
                  <a16:creationId xmlns:a16="http://schemas.microsoft.com/office/drawing/2014/main" id="{50176F82-B98D-02C2-59CA-BBD6E48062F2}"/>
                </a:ext>
                <a:ext uri="{C183D7F6-B498-43B3-948B-1728B52AA6E4}">
                  <adec:decorative xmlns:adec="http://schemas.microsoft.com/office/drawing/2017/decorative" val="1"/>
                </a:ext>
              </a:extLst>
            </p:cNvPr>
            <p:cNvSpPr>
              <a:spLocks/>
            </p:cNvSpPr>
            <p:nvPr/>
          </p:nvSpPr>
          <p:spPr bwMode="auto">
            <a:xfrm>
              <a:off x="4521820" y="3759884"/>
              <a:ext cx="2793371" cy="733195"/>
            </a:xfrm>
            <a:prstGeom prst="roundRect">
              <a:avLst>
                <a:gd name="adj" fmla="val 7005"/>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sp>
          <p:nvSpPr>
            <p:cNvPr id="13" name="TextBox 12">
              <a:extLst>
                <a:ext uri="{FF2B5EF4-FFF2-40B4-BE49-F238E27FC236}">
                  <a16:creationId xmlns:a16="http://schemas.microsoft.com/office/drawing/2014/main" id="{8A236A71-2D06-B50E-F915-851848E31297}"/>
                </a:ext>
              </a:extLst>
            </p:cNvPr>
            <p:cNvSpPr txBox="1"/>
            <p:nvPr/>
          </p:nvSpPr>
          <p:spPr>
            <a:xfrm>
              <a:off x="5579522" y="4018759"/>
              <a:ext cx="1582116" cy="215444"/>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API Management</a:t>
              </a:r>
            </a:p>
          </p:txBody>
        </p:sp>
        <p:pic>
          <p:nvPicPr>
            <p:cNvPr id="14" name="Graphic 13" descr="API Managmenet">
              <a:extLst>
                <a:ext uri="{FF2B5EF4-FFF2-40B4-BE49-F238E27FC236}">
                  <a16:creationId xmlns:a16="http://schemas.microsoft.com/office/drawing/2014/main" id="{D72B2C4F-5449-B0EE-F065-CBA7B27BF3D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3994" t="26130" r="20192" b="23902"/>
            <a:stretch/>
          </p:blipFill>
          <p:spPr>
            <a:xfrm>
              <a:off x="4890288" y="3854805"/>
              <a:ext cx="633643" cy="543353"/>
            </a:xfrm>
            <a:prstGeom prst="rect">
              <a:avLst/>
            </a:prstGeom>
            <a:effectLst/>
          </p:spPr>
        </p:pic>
      </p:grpSp>
      <p:grpSp>
        <p:nvGrpSpPr>
          <p:cNvPr id="15" name="Group 14">
            <a:extLst>
              <a:ext uri="{FF2B5EF4-FFF2-40B4-BE49-F238E27FC236}">
                <a16:creationId xmlns:a16="http://schemas.microsoft.com/office/drawing/2014/main" id="{3C21AE2A-8D0F-CDE0-F272-26AE7554493F}"/>
              </a:ext>
            </a:extLst>
          </p:cNvPr>
          <p:cNvGrpSpPr/>
          <p:nvPr/>
        </p:nvGrpSpPr>
        <p:grpSpPr>
          <a:xfrm rot="10800000">
            <a:off x="3605045" y="1949539"/>
            <a:ext cx="2522990" cy="1180882"/>
            <a:chOff x="1333112" y="4230481"/>
            <a:chExt cx="2615410" cy="1126542"/>
          </a:xfrm>
        </p:grpSpPr>
        <p:cxnSp>
          <p:nvCxnSpPr>
            <p:cNvPr id="16" name="Straight Arrow Connector 15">
              <a:extLst>
                <a:ext uri="{FF2B5EF4-FFF2-40B4-BE49-F238E27FC236}">
                  <a16:creationId xmlns:a16="http://schemas.microsoft.com/office/drawing/2014/main" id="{E916112D-95D5-CFEF-07B4-3E3C60DD6457}"/>
                </a:ext>
              </a:extLst>
            </p:cNvPr>
            <p:cNvCxnSpPr>
              <a:cxnSpLocks/>
            </p:cNvCxnSpPr>
            <p:nvPr/>
          </p:nvCxnSpPr>
          <p:spPr>
            <a:xfrm>
              <a:off x="3374906" y="4230481"/>
              <a:ext cx="573616" cy="1"/>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2C2107A-0D1E-6795-7468-B2169D2AE399}"/>
                </a:ext>
              </a:extLst>
            </p:cNvPr>
            <p:cNvCxnSpPr>
              <a:cxnSpLocks/>
            </p:cNvCxnSpPr>
            <p:nvPr/>
          </p:nvCxnSpPr>
          <p:spPr>
            <a:xfrm>
              <a:off x="3374906" y="5357022"/>
              <a:ext cx="573616" cy="1"/>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1B412D58-926A-46AF-A2DB-083C94BABD58}"/>
                </a:ext>
              </a:extLst>
            </p:cNvPr>
            <p:cNvCxnSpPr>
              <a:cxnSpLocks/>
            </p:cNvCxnSpPr>
            <p:nvPr/>
          </p:nvCxnSpPr>
          <p:spPr>
            <a:xfrm rot="10800000" flipH="1">
              <a:off x="1333112" y="4793752"/>
              <a:ext cx="2615410" cy="0"/>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DD9E6B1-5132-5963-523B-1498BF6ECBCC}"/>
                </a:ext>
              </a:extLst>
            </p:cNvPr>
            <p:cNvCxnSpPr>
              <a:cxnSpLocks/>
            </p:cNvCxnSpPr>
            <p:nvPr/>
          </p:nvCxnSpPr>
          <p:spPr>
            <a:xfrm>
              <a:off x="3374906" y="4230481"/>
              <a:ext cx="0" cy="1126541"/>
            </a:xfrm>
            <a:prstGeom prst="straightConnector1">
              <a:avLst/>
            </a:prstGeom>
            <a:ln w="12700" cap="sq">
              <a:solidFill>
                <a:srgbClr val="D9D9D6"/>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FFE84C44-7AED-38FF-C5AE-34002E4F45D2}"/>
              </a:ext>
            </a:extLst>
          </p:cNvPr>
          <p:cNvGrpSpPr/>
          <p:nvPr/>
        </p:nvGrpSpPr>
        <p:grpSpPr>
          <a:xfrm>
            <a:off x="9632433" y="3016743"/>
            <a:ext cx="1093566" cy="1523764"/>
            <a:chOff x="9632433" y="3016743"/>
            <a:chExt cx="1093566" cy="1523764"/>
          </a:xfrm>
        </p:grpSpPr>
        <p:cxnSp>
          <p:nvCxnSpPr>
            <p:cNvPr id="22" name="Straight Arrow Connector 21">
              <a:extLst>
                <a:ext uri="{FF2B5EF4-FFF2-40B4-BE49-F238E27FC236}">
                  <a16:creationId xmlns:a16="http://schemas.microsoft.com/office/drawing/2014/main" id="{7C306CA0-2796-9916-D8B4-21655B489CC0}"/>
                </a:ext>
              </a:extLst>
            </p:cNvPr>
            <p:cNvCxnSpPr>
              <a:cxnSpLocks/>
            </p:cNvCxnSpPr>
            <p:nvPr/>
          </p:nvCxnSpPr>
          <p:spPr>
            <a:xfrm>
              <a:off x="10179216" y="3016743"/>
              <a:ext cx="0" cy="1523764"/>
            </a:xfrm>
            <a:prstGeom prst="straightConnector1">
              <a:avLst/>
            </a:prstGeom>
            <a:ln w="12700">
              <a:solidFill>
                <a:srgbClr val="D9D9D6"/>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7D3449-631A-D01D-B838-1A59F9BF2DB5}"/>
                </a:ext>
                <a:ext uri="{C183D7F6-B498-43B3-948B-1728B52AA6E4}">
                  <adec:decorative xmlns:adec="http://schemas.microsoft.com/office/drawing/2017/decorative" val="1"/>
                </a:ext>
              </a:extLst>
            </p:cNvPr>
            <p:cNvSpPr txBox="1"/>
            <p:nvPr/>
          </p:nvSpPr>
          <p:spPr>
            <a:xfrm>
              <a:off x="9632433" y="3532835"/>
              <a:ext cx="1093566" cy="491581"/>
            </a:xfrm>
            <a:prstGeom prst="rect">
              <a:avLst/>
            </a:prstGeom>
            <a:solidFill>
              <a:schemeClr val="bg1"/>
            </a:solidFill>
            <a:ln>
              <a:noFill/>
            </a:ln>
          </p:spPr>
          <p:txBody>
            <a:bodyPr wrap="square" lIns="0" tIns="0" rIns="0" bIns="0" rtlCol="0" anchor="ctr" anchorCtr="0">
              <a:noAutofit/>
            </a:bodyPr>
            <a:lstStyle/>
            <a:p>
              <a:pPr algn="ctr" defTabSz="914400">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Indexing data from Sq DB</a:t>
              </a:r>
            </a:p>
          </p:txBody>
        </p:sp>
      </p:grpSp>
      <p:cxnSp>
        <p:nvCxnSpPr>
          <p:cNvPr id="24" name="Straight Arrow Connector 23">
            <a:extLst>
              <a:ext uri="{FF2B5EF4-FFF2-40B4-BE49-F238E27FC236}">
                <a16:creationId xmlns:a16="http://schemas.microsoft.com/office/drawing/2014/main" id="{025712EC-7441-961C-FE7A-A848F4637C07}"/>
              </a:ext>
            </a:extLst>
          </p:cNvPr>
          <p:cNvCxnSpPr>
            <a:cxnSpLocks/>
          </p:cNvCxnSpPr>
          <p:nvPr/>
        </p:nvCxnSpPr>
        <p:spPr>
          <a:xfrm>
            <a:off x="5936453" y="3016743"/>
            <a:ext cx="0" cy="346044"/>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F0CCB0D4-72C4-D3EC-0823-07BEDB93AC13}"/>
              </a:ext>
            </a:extLst>
          </p:cNvPr>
          <p:cNvGrpSpPr/>
          <p:nvPr/>
        </p:nvGrpSpPr>
        <p:grpSpPr>
          <a:xfrm>
            <a:off x="4150238" y="4101346"/>
            <a:ext cx="3847928" cy="660449"/>
            <a:chOff x="4150238" y="4101346"/>
            <a:chExt cx="3847928" cy="660449"/>
          </a:xfrm>
        </p:grpSpPr>
        <p:grpSp>
          <p:nvGrpSpPr>
            <p:cNvPr id="26" name="Group 25">
              <a:extLst>
                <a:ext uri="{FF2B5EF4-FFF2-40B4-BE49-F238E27FC236}">
                  <a16:creationId xmlns:a16="http://schemas.microsoft.com/office/drawing/2014/main" id="{A67854C8-A1F0-E89D-77EE-95206E181D6B}"/>
                </a:ext>
              </a:extLst>
            </p:cNvPr>
            <p:cNvGrpSpPr/>
            <p:nvPr/>
          </p:nvGrpSpPr>
          <p:grpSpPr>
            <a:xfrm>
              <a:off x="5608914" y="4101346"/>
              <a:ext cx="655078" cy="660449"/>
              <a:chOff x="5237301" y="4467023"/>
              <a:chExt cx="1200150" cy="467550"/>
            </a:xfrm>
          </p:grpSpPr>
          <p:cxnSp>
            <p:nvCxnSpPr>
              <p:cNvPr id="29" name="Straight Arrow Connector 28">
                <a:extLst>
                  <a:ext uri="{FF2B5EF4-FFF2-40B4-BE49-F238E27FC236}">
                    <a16:creationId xmlns:a16="http://schemas.microsoft.com/office/drawing/2014/main" id="{36A59800-1EDD-9E3E-F6C2-1FB905F44153}"/>
                  </a:ext>
                </a:extLst>
              </p:cNvPr>
              <p:cNvCxnSpPr>
                <a:cxnSpLocks/>
              </p:cNvCxnSpPr>
              <p:nvPr/>
            </p:nvCxnSpPr>
            <p:spPr>
              <a:xfrm>
                <a:off x="5237301" y="4467023"/>
                <a:ext cx="0" cy="467550"/>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8793352-8F59-F074-8EA8-F3D0AA0EDB0A}"/>
                  </a:ext>
                </a:extLst>
              </p:cNvPr>
              <p:cNvCxnSpPr>
                <a:cxnSpLocks/>
              </p:cNvCxnSpPr>
              <p:nvPr/>
            </p:nvCxnSpPr>
            <p:spPr>
              <a:xfrm>
                <a:off x="6437451" y="4467023"/>
                <a:ext cx="0" cy="467550"/>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15BE85FC-786D-D04F-9129-268FE01F9B00}"/>
                </a:ext>
                <a:ext uri="{C183D7F6-B498-43B3-948B-1728B52AA6E4}">
                  <adec:decorative xmlns:adec="http://schemas.microsoft.com/office/drawing/2017/decorative" val="1"/>
                </a:ext>
              </a:extLst>
            </p:cNvPr>
            <p:cNvSpPr txBox="1"/>
            <p:nvPr/>
          </p:nvSpPr>
          <p:spPr>
            <a:xfrm>
              <a:off x="6426932" y="4246904"/>
              <a:ext cx="1571234" cy="369332"/>
            </a:xfrm>
            <a:prstGeom prst="rect">
              <a:avLst/>
            </a:prstGeom>
            <a:solidFill>
              <a:schemeClr val="bg1"/>
            </a:solidFill>
            <a:ln>
              <a:noFill/>
            </a:ln>
          </p:spPr>
          <p:txBody>
            <a:bodyPr wrap="square" lIns="0" tIns="0" rIns="0" bIns="0" rtlCol="0" anchor="t" anchorCtr="0">
              <a:spAutoFit/>
            </a:bodyPr>
            <a:lstStyle/>
            <a:p>
              <a:pPr defTabSz="914400">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Embedding API text-embedding-ada-002</a:t>
              </a:r>
            </a:p>
          </p:txBody>
        </p:sp>
        <p:sp>
          <p:nvSpPr>
            <p:cNvPr id="28" name="TextBox 27">
              <a:extLst>
                <a:ext uri="{FF2B5EF4-FFF2-40B4-BE49-F238E27FC236}">
                  <a16:creationId xmlns:a16="http://schemas.microsoft.com/office/drawing/2014/main" id="{A10F7F66-F042-3DD5-D450-8D0019E929C9}"/>
                </a:ext>
                <a:ext uri="{C183D7F6-B498-43B3-948B-1728B52AA6E4}">
                  <adec:decorative xmlns:adec="http://schemas.microsoft.com/office/drawing/2017/decorative" val="1"/>
                </a:ext>
              </a:extLst>
            </p:cNvPr>
            <p:cNvSpPr txBox="1"/>
            <p:nvPr/>
          </p:nvSpPr>
          <p:spPr>
            <a:xfrm>
              <a:off x="4150238" y="4246904"/>
              <a:ext cx="1301693" cy="369332"/>
            </a:xfrm>
            <a:prstGeom prst="rect">
              <a:avLst/>
            </a:prstGeom>
            <a:solidFill>
              <a:schemeClr val="bg1"/>
            </a:solidFill>
            <a:ln>
              <a:noFill/>
            </a:ln>
          </p:spPr>
          <p:txBody>
            <a:bodyPr wrap="square" lIns="0" tIns="0" rIns="0" bIns="0" rtlCol="0" anchor="t" anchorCtr="0">
              <a:spAutoFit/>
            </a:bodyPr>
            <a:lstStyle/>
            <a:p>
              <a:pPr algn="r" defTabSz="914400">
                <a:defRPr/>
              </a:pPr>
              <a:r>
                <a:rPr lang="en-US" sz="1200" dirty="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Chat Completion API gpt-35-turbo</a:t>
              </a:r>
            </a:p>
          </p:txBody>
        </p:sp>
      </p:grpSp>
      <p:grpSp>
        <p:nvGrpSpPr>
          <p:cNvPr id="31" name="Group 30">
            <a:extLst>
              <a:ext uri="{FF2B5EF4-FFF2-40B4-BE49-F238E27FC236}">
                <a16:creationId xmlns:a16="http://schemas.microsoft.com/office/drawing/2014/main" id="{1586921B-ED35-0AB6-648D-13D4E70DEA51}"/>
              </a:ext>
            </a:extLst>
          </p:cNvPr>
          <p:cNvGrpSpPr/>
          <p:nvPr/>
        </p:nvGrpSpPr>
        <p:grpSpPr>
          <a:xfrm>
            <a:off x="6262620" y="2850931"/>
            <a:ext cx="3305239" cy="1689576"/>
            <a:chOff x="6262352" y="3079917"/>
            <a:chExt cx="3305239" cy="1689576"/>
          </a:xfrm>
        </p:grpSpPr>
        <p:cxnSp>
          <p:nvCxnSpPr>
            <p:cNvPr id="32" name="Straight Arrow Connector 31">
              <a:extLst>
                <a:ext uri="{FF2B5EF4-FFF2-40B4-BE49-F238E27FC236}">
                  <a16:creationId xmlns:a16="http://schemas.microsoft.com/office/drawing/2014/main" id="{622855CB-F8E4-FA2E-882A-CCEABD1BC9D8}"/>
                </a:ext>
              </a:extLst>
            </p:cNvPr>
            <p:cNvCxnSpPr>
              <a:cxnSpLocks/>
            </p:cNvCxnSpPr>
            <p:nvPr/>
          </p:nvCxnSpPr>
          <p:spPr>
            <a:xfrm>
              <a:off x="6262352" y="3079917"/>
              <a:ext cx="220616" cy="220616"/>
            </a:xfrm>
            <a:prstGeom prst="straightConnector1">
              <a:avLst/>
            </a:prstGeom>
            <a:ln w="12700">
              <a:solidFill>
                <a:srgbClr val="D9D9D6"/>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7E92C85-43BB-B874-E6BF-85A7CBFF520A}"/>
                </a:ext>
              </a:extLst>
            </p:cNvPr>
            <p:cNvCxnSpPr>
              <a:cxnSpLocks/>
            </p:cNvCxnSpPr>
            <p:nvPr/>
          </p:nvCxnSpPr>
          <p:spPr>
            <a:xfrm>
              <a:off x="8098628" y="3300533"/>
              <a:ext cx="1468963" cy="1468960"/>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71AB1F6-B92D-F579-9C1A-7B178B771162}"/>
                </a:ext>
              </a:extLst>
            </p:cNvPr>
            <p:cNvCxnSpPr>
              <a:cxnSpLocks/>
            </p:cNvCxnSpPr>
            <p:nvPr/>
          </p:nvCxnSpPr>
          <p:spPr>
            <a:xfrm>
              <a:off x="6482968" y="3300533"/>
              <a:ext cx="1615660" cy="0"/>
            </a:xfrm>
            <a:prstGeom prst="straightConnector1">
              <a:avLst/>
            </a:prstGeom>
            <a:ln w="12700">
              <a:solidFill>
                <a:srgbClr val="D9D9D6"/>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35" name="Graphic 34" descr="Web application">
            <a:extLst>
              <a:ext uri="{FF2B5EF4-FFF2-40B4-BE49-F238E27FC236}">
                <a16:creationId xmlns:a16="http://schemas.microsoft.com/office/drawing/2014/main" id="{CA0C7FC3-BCFD-538F-3253-43C3DCB92C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21213" y="1728625"/>
            <a:ext cx="994150" cy="994150"/>
          </a:xfrm>
          <a:prstGeom prst="rect">
            <a:avLst/>
          </a:prstGeom>
          <a:effectLst/>
        </p:spPr>
      </p:pic>
      <p:grpSp>
        <p:nvGrpSpPr>
          <p:cNvPr id="36" name="Group 35">
            <a:extLst>
              <a:ext uri="{FF2B5EF4-FFF2-40B4-BE49-F238E27FC236}">
                <a16:creationId xmlns:a16="http://schemas.microsoft.com/office/drawing/2014/main" id="{881E03EE-DA8C-E909-4387-297FD164FF6B}"/>
              </a:ext>
            </a:extLst>
          </p:cNvPr>
          <p:cNvGrpSpPr/>
          <p:nvPr/>
        </p:nvGrpSpPr>
        <p:grpSpPr>
          <a:xfrm>
            <a:off x="5936453" y="5494991"/>
            <a:ext cx="4242763" cy="546223"/>
            <a:chOff x="5936453" y="5494991"/>
            <a:chExt cx="4242763" cy="546223"/>
          </a:xfrm>
        </p:grpSpPr>
        <p:grpSp>
          <p:nvGrpSpPr>
            <p:cNvPr id="37" name="Group 36">
              <a:extLst>
                <a:ext uri="{FF2B5EF4-FFF2-40B4-BE49-F238E27FC236}">
                  <a16:creationId xmlns:a16="http://schemas.microsoft.com/office/drawing/2014/main" id="{943CDBAA-8B96-C401-0AEB-0A38E0F67EA9}"/>
                </a:ext>
              </a:extLst>
            </p:cNvPr>
            <p:cNvGrpSpPr/>
            <p:nvPr/>
          </p:nvGrpSpPr>
          <p:grpSpPr>
            <a:xfrm>
              <a:off x="5936453" y="5494991"/>
              <a:ext cx="4242763" cy="407021"/>
              <a:chOff x="5936185" y="5457161"/>
              <a:chExt cx="4242763" cy="407021"/>
            </a:xfrm>
          </p:grpSpPr>
          <p:cxnSp>
            <p:nvCxnSpPr>
              <p:cNvPr id="39" name="Straight Arrow Connector 38">
                <a:extLst>
                  <a:ext uri="{FF2B5EF4-FFF2-40B4-BE49-F238E27FC236}">
                    <a16:creationId xmlns:a16="http://schemas.microsoft.com/office/drawing/2014/main" id="{3ED774D1-347B-5F3D-9F7E-404892F7BD11}"/>
                  </a:ext>
                </a:extLst>
              </p:cNvPr>
              <p:cNvCxnSpPr>
                <a:cxnSpLocks/>
              </p:cNvCxnSpPr>
              <p:nvPr/>
            </p:nvCxnSpPr>
            <p:spPr>
              <a:xfrm>
                <a:off x="5936186" y="5864182"/>
                <a:ext cx="4242762" cy="0"/>
              </a:xfrm>
              <a:prstGeom prst="straightConnector1">
                <a:avLst/>
              </a:prstGeom>
              <a:ln w="12700">
                <a:solidFill>
                  <a:srgbClr val="D9D9D6"/>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4C31CA25-6154-9FA5-7EE1-DA29889D2891}"/>
                  </a:ext>
                </a:extLst>
              </p:cNvPr>
              <p:cNvCxnSpPr>
                <a:cxnSpLocks/>
                <a:endCxn id="47" idx="2"/>
              </p:cNvCxnSpPr>
              <p:nvPr/>
            </p:nvCxnSpPr>
            <p:spPr>
              <a:xfrm flipV="1">
                <a:off x="10178411" y="5457161"/>
                <a:ext cx="0" cy="407021"/>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2058DA7E-1049-BC3F-A1C6-6535B7353D53}"/>
                  </a:ext>
                </a:extLst>
              </p:cNvPr>
              <p:cNvCxnSpPr>
                <a:cxnSpLocks/>
              </p:cNvCxnSpPr>
              <p:nvPr/>
            </p:nvCxnSpPr>
            <p:spPr>
              <a:xfrm flipV="1">
                <a:off x="5936185" y="5457161"/>
                <a:ext cx="0" cy="407021"/>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id="{9FC215EB-EAD8-2C38-5CDC-14959608B0FB}"/>
                </a:ext>
                <a:ext uri="{C183D7F6-B498-43B3-948B-1728B52AA6E4}">
                  <adec:decorative xmlns:adec="http://schemas.microsoft.com/office/drawing/2017/decorative" val="1"/>
                </a:ext>
              </a:extLst>
            </p:cNvPr>
            <p:cNvSpPr txBox="1"/>
            <p:nvPr/>
          </p:nvSpPr>
          <p:spPr>
            <a:xfrm>
              <a:off x="6582825" y="5671882"/>
              <a:ext cx="3274336" cy="369332"/>
            </a:xfrm>
            <a:prstGeom prst="rect">
              <a:avLst/>
            </a:prstGeom>
            <a:solidFill>
              <a:schemeClr val="bg1"/>
            </a:solidFill>
            <a:ln>
              <a:noFill/>
            </a:ln>
          </p:spPr>
          <p:txBody>
            <a:bodyPr wrap="square" lIns="0" tIns="0" rIns="0" bIns="0" rtlCol="0" anchor="t" anchorCtr="0">
              <a:spAutoFit/>
            </a:bodyPr>
            <a:lstStyle/>
            <a:p>
              <a:pPr algn="ctr" defTabSz="914400">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Integrated vectorization:</a:t>
              </a:r>
            </a:p>
            <a:p>
              <a:pPr algn="ctr" defTabSz="914400">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Calculating embeddings w/ Azure </a:t>
              </a:r>
              <a:r>
                <a:rPr lang="en-US" sz="1200" err="1">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OpenAI</a:t>
              </a:r>
              <a:endPar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2" name="Group 41">
            <a:extLst>
              <a:ext uri="{FF2B5EF4-FFF2-40B4-BE49-F238E27FC236}">
                <a16:creationId xmlns:a16="http://schemas.microsoft.com/office/drawing/2014/main" id="{5D60EA1F-02BC-A3EC-B1BA-7E3119310FED}"/>
              </a:ext>
            </a:extLst>
          </p:cNvPr>
          <p:cNvGrpSpPr/>
          <p:nvPr/>
        </p:nvGrpSpPr>
        <p:grpSpPr>
          <a:xfrm>
            <a:off x="4539768" y="4726205"/>
            <a:ext cx="2793371" cy="804377"/>
            <a:chOff x="4521820" y="5009261"/>
            <a:chExt cx="2793371" cy="804377"/>
          </a:xfrm>
        </p:grpSpPr>
        <p:sp>
          <p:nvSpPr>
            <p:cNvPr id="43" name="!!container">
              <a:extLst>
                <a:ext uri="{FF2B5EF4-FFF2-40B4-BE49-F238E27FC236}">
                  <a16:creationId xmlns:a16="http://schemas.microsoft.com/office/drawing/2014/main" id="{740F6065-C942-9359-805E-13EF07FBBCC3}"/>
                </a:ext>
                <a:ext uri="{C183D7F6-B498-43B3-948B-1728B52AA6E4}">
                  <adec:decorative xmlns:adec="http://schemas.microsoft.com/office/drawing/2017/decorative" val="1"/>
                </a:ext>
              </a:extLst>
            </p:cNvPr>
            <p:cNvSpPr>
              <a:spLocks/>
            </p:cNvSpPr>
            <p:nvPr/>
          </p:nvSpPr>
          <p:spPr bwMode="auto">
            <a:xfrm>
              <a:off x="4521820" y="5044852"/>
              <a:ext cx="2793371" cy="733195"/>
            </a:xfrm>
            <a:prstGeom prst="roundRect">
              <a:avLst>
                <a:gd name="adj" fmla="val 557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sp>
          <p:nvSpPr>
            <p:cNvPr id="44" name="TextBox 43">
              <a:extLst>
                <a:ext uri="{FF2B5EF4-FFF2-40B4-BE49-F238E27FC236}">
                  <a16:creationId xmlns:a16="http://schemas.microsoft.com/office/drawing/2014/main" id="{5441BAA1-D65D-19A2-6EC1-3F5ACA425971}"/>
                </a:ext>
              </a:extLst>
            </p:cNvPr>
            <p:cNvSpPr txBox="1"/>
            <p:nvPr/>
          </p:nvSpPr>
          <p:spPr>
            <a:xfrm>
              <a:off x="5659338" y="5303727"/>
              <a:ext cx="1391284" cy="215444"/>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Azure </a:t>
              </a:r>
              <a:r>
                <a:rPr lang="en-US" sz="1400" err="1">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OpenAI</a:t>
              </a:r>
              <a:endParaRPr lang="en-US" sz="14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endParaRPr>
            </a:p>
          </p:txBody>
        </p:sp>
        <p:pic>
          <p:nvPicPr>
            <p:cNvPr id="45" name="Picture 44" descr="Shape&#10;&#10;Description automatically generated with medium confidence">
              <a:extLst>
                <a:ext uri="{FF2B5EF4-FFF2-40B4-BE49-F238E27FC236}">
                  <a16:creationId xmlns:a16="http://schemas.microsoft.com/office/drawing/2014/main" id="{F413E4D6-3850-7BBB-E731-06506EF75D58}"/>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a:xfrm>
              <a:off x="4997148" y="5009261"/>
              <a:ext cx="577583" cy="804377"/>
            </a:xfrm>
            <a:prstGeom prst="rect">
              <a:avLst/>
            </a:prstGeom>
            <a:ln w="24401" cap="flat">
              <a:noFill/>
              <a:prstDash val="solid"/>
              <a:miter/>
            </a:ln>
            <a:effectLst/>
          </p:spPr>
        </p:pic>
      </p:grpSp>
      <p:grpSp>
        <p:nvGrpSpPr>
          <p:cNvPr id="46" name="Group 45">
            <a:extLst>
              <a:ext uri="{FF2B5EF4-FFF2-40B4-BE49-F238E27FC236}">
                <a16:creationId xmlns:a16="http://schemas.microsoft.com/office/drawing/2014/main" id="{1824C00A-0304-B4FB-C683-C9F1735081FB}"/>
              </a:ext>
            </a:extLst>
          </p:cNvPr>
          <p:cNvGrpSpPr/>
          <p:nvPr/>
        </p:nvGrpSpPr>
        <p:grpSpPr>
          <a:xfrm>
            <a:off x="9030783" y="4540507"/>
            <a:ext cx="2295792" cy="954484"/>
            <a:chOff x="8555500" y="3249372"/>
            <a:chExt cx="2295792" cy="954484"/>
          </a:xfrm>
        </p:grpSpPr>
        <p:sp>
          <p:nvSpPr>
            <p:cNvPr id="47" name="!!container">
              <a:extLst>
                <a:ext uri="{FF2B5EF4-FFF2-40B4-BE49-F238E27FC236}">
                  <a16:creationId xmlns:a16="http://schemas.microsoft.com/office/drawing/2014/main" id="{90E8A829-D5A4-A964-C35D-37866C64DE96}"/>
                </a:ext>
                <a:ext uri="{C183D7F6-B498-43B3-948B-1728B52AA6E4}">
                  <adec:decorative xmlns:adec="http://schemas.microsoft.com/office/drawing/2017/decorative" val="1"/>
                </a:ext>
              </a:extLst>
            </p:cNvPr>
            <p:cNvSpPr>
              <a:spLocks/>
            </p:cNvSpPr>
            <p:nvPr/>
          </p:nvSpPr>
          <p:spPr bwMode="auto">
            <a:xfrm>
              <a:off x="8555500" y="3249372"/>
              <a:ext cx="2295792" cy="954484"/>
            </a:xfrm>
            <a:prstGeom prst="roundRect">
              <a:avLst>
                <a:gd name="adj" fmla="val 6453"/>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grpSp>
          <p:nvGrpSpPr>
            <p:cNvPr id="48" name="Group 47">
              <a:extLst>
                <a:ext uri="{FF2B5EF4-FFF2-40B4-BE49-F238E27FC236}">
                  <a16:creationId xmlns:a16="http://schemas.microsoft.com/office/drawing/2014/main" id="{33237280-EEF2-6D4E-5235-640836DE98ED}"/>
                </a:ext>
              </a:extLst>
            </p:cNvPr>
            <p:cNvGrpSpPr/>
            <p:nvPr/>
          </p:nvGrpSpPr>
          <p:grpSpPr>
            <a:xfrm>
              <a:off x="8819067" y="3423312"/>
              <a:ext cx="1718270" cy="606605"/>
              <a:chOff x="8667749" y="3379758"/>
              <a:chExt cx="1718270" cy="606605"/>
            </a:xfrm>
          </p:grpSpPr>
          <p:sp>
            <p:nvSpPr>
              <p:cNvPr id="49" name="TextBox 48">
                <a:extLst>
                  <a:ext uri="{FF2B5EF4-FFF2-40B4-BE49-F238E27FC236}">
                    <a16:creationId xmlns:a16="http://schemas.microsoft.com/office/drawing/2014/main" id="{EE07FF4D-EE75-6E23-8F1B-E4AABD5EC92A}"/>
                  </a:ext>
                </a:extLst>
              </p:cNvPr>
              <p:cNvSpPr txBox="1"/>
              <p:nvPr/>
            </p:nvSpPr>
            <p:spPr>
              <a:xfrm>
                <a:off x="9552078" y="3467617"/>
                <a:ext cx="833941" cy="43088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Azure AI Search</a:t>
                </a:r>
              </a:p>
            </p:txBody>
          </p:sp>
          <p:pic>
            <p:nvPicPr>
              <p:cNvPr id="50" name="Graphic 49" descr="Azure AI Search">
                <a:extLst>
                  <a:ext uri="{FF2B5EF4-FFF2-40B4-BE49-F238E27FC236}">
                    <a16:creationId xmlns:a16="http://schemas.microsoft.com/office/drawing/2014/main" id="{306774BC-850A-713C-F98F-61ED590C5CC3}"/>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18315" t="26604" r="18396" b="27027"/>
              <a:stretch/>
            </p:blipFill>
            <p:spPr>
              <a:xfrm>
                <a:off x="8667749" y="3379758"/>
                <a:ext cx="827956" cy="606605"/>
              </a:xfrm>
              <a:prstGeom prst="rect">
                <a:avLst/>
              </a:prstGeom>
              <a:effectLst/>
            </p:spPr>
          </p:pic>
        </p:grpSp>
      </p:grpSp>
      <p:pic>
        <p:nvPicPr>
          <p:cNvPr id="51" name="Graphic 50" descr="Sql Database">
            <a:extLst>
              <a:ext uri="{FF2B5EF4-FFF2-40B4-BE49-F238E27FC236}">
                <a16:creationId xmlns:a16="http://schemas.microsoft.com/office/drawing/2014/main" id="{395D28B1-44D5-C028-3B1E-BEA3BC6E0A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2141" y="2042905"/>
            <a:ext cx="994150" cy="994150"/>
          </a:xfrm>
          <a:prstGeom prst="rect">
            <a:avLst/>
          </a:prstGeom>
          <a:effectLst/>
        </p:spPr>
      </p:pic>
      <p:sp>
        <p:nvSpPr>
          <p:cNvPr id="2" name="TextBox 1">
            <a:extLst>
              <a:ext uri="{FF2B5EF4-FFF2-40B4-BE49-F238E27FC236}">
                <a16:creationId xmlns:a16="http://schemas.microsoft.com/office/drawing/2014/main" id="{DAD420B8-318F-D92B-9CAC-456D92030270}"/>
              </a:ext>
            </a:extLst>
          </p:cNvPr>
          <p:cNvSpPr txBox="1"/>
          <p:nvPr/>
        </p:nvSpPr>
        <p:spPr>
          <a:xfrm>
            <a:off x="5494852" y="2760719"/>
            <a:ext cx="846872" cy="323165"/>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Azure App Service</a:t>
            </a:r>
          </a:p>
        </p:txBody>
      </p:sp>
    </p:spTree>
    <p:extLst>
      <p:ext uri="{BB962C8B-B14F-4D97-AF65-F5344CB8AC3E}">
        <p14:creationId xmlns:p14="http://schemas.microsoft.com/office/powerpoint/2010/main" val="2550008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2.22222E-6 L 0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200"/>
                                  </p:stCondLst>
                                  <p:childTnLst>
                                    <p:animMotion origin="layout" path="M 3.33333E-6 2.96296E-6 L 3.33333E-6 0.03541 " pathEditMode="relative" rAng="0" ptsTypes="AA">
                                      <p:cBhvr>
                                        <p:cTn id="14" dur="700" spd="-100000" fill="hold"/>
                                        <p:tgtEl>
                                          <p:spTgt spid="35"/>
                                        </p:tgtEl>
                                        <p:attrNameLst>
                                          <p:attrName>ppt_x</p:attrName>
                                          <p:attrName>ppt_y</p:attrName>
                                        </p:attrNameLst>
                                      </p:cBhvr>
                                      <p:rCtr x="0" y="1759"/>
                                    </p:animMotion>
                                  </p:childTnLst>
                                </p:cTn>
                              </p:par>
                              <p:par>
                                <p:cTn id="15" presetID="22" presetClass="entr" presetSubtype="2" fill="hold" nodeType="withEffect">
                                  <p:stCondLst>
                                    <p:cond delay="40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par>
                                <p:cTn id="18" presetID="22" presetClass="entr" presetSubtype="8" fill="hold" nodeType="withEffect">
                                  <p:stCondLst>
                                    <p:cond delay="40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1" fill="hold" nodeType="withEffect">
                                  <p:stCondLst>
                                    <p:cond delay="40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par>
                                <p:cTn id="24" presetID="22" presetClass="entr" presetSubtype="1" fill="hold" nodeType="withEffect">
                                  <p:stCondLst>
                                    <p:cond delay="40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par>
                                <p:cTn id="27" presetID="10" presetClass="entr" presetSubtype="0" fill="hold" nodeType="withEffect">
                                  <p:stCondLst>
                                    <p:cond delay="6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42" presetClass="path" presetSubtype="0" decel="100000" fill="hold" nodeType="withEffect">
                                  <p:stCondLst>
                                    <p:cond delay="600"/>
                                  </p:stCondLst>
                                  <p:childTnLst>
                                    <p:animMotion origin="layout" path="M 0 2.22222E-6 L 0 0.03541 " pathEditMode="relative" rAng="0" ptsTypes="AA">
                                      <p:cBhvr>
                                        <p:cTn id="31" dur="700" spd="-100000" fill="hold"/>
                                        <p:tgtEl>
                                          <p:spTgt spid="51"/>
                                        </p:tgtEl>
                                        <p:attrNameLst>
                                          <p:attrName>ppt_x</p:attrName>
                                          <p:attrName>ppt_y</p:attrName>
                                        </p:attrNameLst>
                                      </p:cBhvr>
                                      <p:rCtr x="0" y="1759"/>
                                    </p:animMotion>
                                  </p:childTnLst>
                                </p:cTn>
                              </p:par>
                              <p:par>
                                <p:cTn id="32" presetID="10" presetClass="entr" presetSubtype="0" fill="hold" nodeType="withEffect">
                                  <p:stCondLst>
                                    <p:cond delay="6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42" presetClass="path" presetSubtype="0" decel="100000" fill="hold" nodeType="withEffect">
                                  <p:stCondLst>
                                    <p:cond delay="600"/>
                                  </p:stCondLst>
                                  <p:childTnLst>
                                    <p:animMotion origin="layout" path="M 0 2.22222E-6 L 0 0.03541 " pathEditMode="relative" rAng="0" ptsTypes="AA">
                                      <p:cBhvr>
                                        <p:cTn id="36" dur="700" spd="-100000" fill="hold"/>
                                        <p:tgtEl>
                                          <p:spTgt spid="11"/>
                                        </p:tgtEl>
                                        <p:attrNameLst>
                                          <p:attrName>ppt_x</p:attrName>
                                          <p:attrName>ppt_y</p:attrName>
                                        </p:attrNameLst>
                                      </p:cBhvr>
                                      <p:rCtr x="0" y="1759"/>
                                    </p:animMotion>
                                  </p:childTnLst>
                                </p:cTn>
                              </p:par>
                              <p:par>
                                <p:cTn id="37" presetID="10" presetClass="entr" presetSubtype="0" fill="hold" grpId="0" nodeType="withEffect">
                                  <p:stCondLst>
                                    <p:cond delay="6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42" presetClass="path" presetSubtype="0" decel="100000" fill="hold" grpId="1" nodeType="withEffect">
                                  <p:stCondLst>
                                    <p:cond delay="600"/>
                                  </p:stCondLst>
                                  <p:childTnLst>
                                    <p:animMotion origin="layout" path="M -2.91667E-6 4.81481E-6 L -2.91667E-6 0.03541 " pathEditMode="relative" rAng="0" ptsTypes="AA">
                                      <p:cBhvr>
                                        <p:cTn id="41" dur="700" spd="-100000" fill="hold"/>
                                        <p:tgtEl>
                                          <p:spTgt spid="7"/>
                                        </p:tgtEl>
                                        <p:attrNameLst>
                                          <p:attrName>ppt_x</p:attrName>
                                          <p:attrName>ppt_y</p:attrName>
                                        </p:attrNameLst>
                                      </p:cBhvr>
                                      <p:rCtr x="0" y="1759"/>
                                    </p:animMotion>
                                  </p:childTnLst>
                                </p:cTn>
                              </p:par>
                              <p:par>
                                <p:cTn id="42" presetID="10" presetClass="entr" presetSubtype="0" fill="hold" grpId="0" nodeType="withEffect">
                                  <p:stCondLst>
                                    <p:cond delay="6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42" presetClass="path" presetSubtype="0" decel="100000" fill="hold" grpId="1" nodeType="withEffect">
                                  <p:stCondLst>
                                    <p:cond delay="600"/>
                                  </p:stCondLst>
                                  <p:childTnLst>
                                    <p:animMotion origin="layout" path="M 0 2.22222E-6 L 0 0.03541 " pathEditMode="relative" rAng="0" ptsTypes="AA">
                                      <p:cBhvr>
                                        <p:cTn id="46" dur="700" spd="-100000" fill="hold"/>
                                        <p:tgtEl>
                                          <p:spTgt spid="8"/>
                                        </p:tgtEl>
                                        <p:attrNameLst>
                                          <p:attrName>ppt_x</p:attrName>
                                          <p:attrName>ppt_y</p:attrName>
                                        </p:attrNameLst>
                                      </p:cBhvr>
                                      <p:rCtr x="0" y="1759"/>
                                    </p:animMotion>
                                  </p:childTnLst>
                                </p:cTn>
                              </p:par>
                              <p:par>
                                <p:cTn id="47" presetID="10" presetClass="entr" presetSubtype="0" fill="hold" grpId="0" nodeType="withEffect">
                                  <p:stCondLst>
                                    <p:cond delay="60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42" presetClass="path" presetSubtype="0" decel="100000" fill="hold" grpId="1" nodeType="withEffect">
                                  <p:stCondLst>
                                    <p:cond delay="600"/>
                                  </p:stCondLst>
                                  <p:childTnLst>
                                    <p:animMotion origin="layout" path="M -2.91667E-6 -4.07407E-6 L -2.91667E-6 0.03542 " pathEditMode="relative" rAng="0" ptsTypes="AA">
                                      <p:cBhvr>
                                        <p:cTn id="51" dur="700" spd="-100000" fill="hold"/>
                                        <p:tgtEl>
                                          <p:spTgt spid="9"/>
                                        </p:tgtEl>
                                        <p:attrNameLst>
                                          <p:attrName>ppt_x</p:attrName>
                                          <p:attrName>ppt_y</p:attrName>
                                        </p:attrNameLst>
                                      </p:cBhvr>
                                      <p:rCtr x="0" y="1759"/>
                                    </p:animMotion>
                                  </p:childTnLst>
                                </p:cTn>
                              </p:par>
                              <p:par>
                                <p:cTn id="52" presetID="22" presetClass="entr" presetSubtype="4" fill="hold" grpId="0" nodeType="withEffect">
                                  <p:stCondLst>
                                    <p:cond delay="600"/>
                                  </p:stCondLst>
                                  <p:childTnLst>
                                    <p:set>
                                      <p:cBhvr>
                                        <p:cTn id="53" dur="1" fill="hold">
                                          <p:stCondLst>
                                            <p:cond delay="0"/>
                                          </p:stCondLst>
                                        </p:cTn>
                                        <p:tgtEl>
                                          <p:spTgt spid="2"/>
                                        </p:tgtEl>
                                        <p:attrNameLst>
                                          <p:attrName>style.visibility</p:attrName>
                                        </p:attrNameLst>
                                      </p:cBhvr>
                                      <p:to>
                                        <p:strVal val="visible"/>
                                      </p:to>
                                    </p:set>
                                    <p:animEffect transition="in" filter="wipe(down)">
                                      <p:cBhvr>
                                        <p:cTn id="54" dur="500"/>
                                        <p:tgtEl>
                                          <p:spTgt spid="2"/>
                                        </p:tgtEl>
                                      </p:cBhvr>
                                    </p:animEffect>
                                  </p:childTnLst>
                                </p:cTn>
                              </p:par>
                              <p:par>
                                <p:cTn id="55" presetID="22" presetClass="entr" presetSubtype="1" fill="hold" nodeType="withEffect">
                                  <p:stCondLst>
                                    <p:cond delay="80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500"/>
                                        <p:tgtEl>
                                          <p:spTgt spid="21"/>
                                        </p:tgtEl>
                                      </p:cBhvr>
                                    </p:animEffect>
                                  </p:childTnLst>
                                </p:cTn>
                              </p:par>
                              <p:par>
                                <p:cTn id="58" presetID="22" presetClass="entr" presetSubtype="1" fill="hold" nodeType="withEffect">
                                  <p:stCondLst>
                                    <p:cond delay="80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par>
                                <p:cTn id="61" presetID="10" presetClass="entr" presetSubtype="0" fill="hold" nodeType="withEffect">
                                  <p:stCondLst>
                                    <p:cond delay="100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42" presetClass="path" presetSubtype="0" decel="100000" fill="hold" nodeType="withEffect">
                                  <p:stCondLst>
                                    <p:cond delay="1000"/>
                                  </p:stCondLst>
                                  <p:childTnLst>
                                    <p:animMotion origin="layout" path="M 0 2.22222E-6 L 0 0.03541 " pathEditMode="relative" rAng="0" ptsTypes="AA">
                                      <p:cBhvr>
                                        <p:cTn id="65" dur="700" spd="-100000" fill="hold"/>
                                        <p:tgtEl>
                                          <p:spTgt spid="42"/>
                                        </p:tgtEl>
                                        <p:attrNameLst>
                                          <p:attrName>ppt_x</p:attrName>
                                          <p:attrName>ppt_y</p:attrName>
                                        </p:attrNameLst>
                                      </p:cBhvr>
                                      <p:rCtr x="0" y="1759"/>
                                    </p:animMotion>
                                  </p:childTnLst>
                                </p:cTn>
                              </p:par>
                              <p:par>
                                <p:cTn id="66" presetID="10" presetClass="entr" presetSubtype="0" fill="hold" nodeType="withEffect">
                                  <p:stCondLst>
                                    <p:cond delay="100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par>
                                <p:cTn id="69" presetID="42" presetClass="path" presetSubtype="0" decel="100000" fill="hold" nodeType="withEffect">
                                  <p:stCondLst>
                                    <p:cond delay="1000"/>
                                  </p:stCondLst>
                                  <p:childTnLst>
                                    <p:animMotion origin="layout" path="M 0 2.22222E-6 L 0 0.03541 " pathEditMode="relative" rAng="0" ptsTypes="AA">
                                      <p:cBhvr>
                                        <p:cTn id="70" dur="700" spd="-100000" fill="hold"/>
                                        <p:tgtEl>
                                          <p:spTgt spid="46"/>
                                        </p:tgtEl>
                                        <p:attrNameLst>
                                          <p:attrName>ppt_x</p:attrName>
                                          <p:attrName>ppt_y</p:attrName>
                                        </p:attrNameLst>
                                      </p:cBhvr>
                                      <p:rCtr x="0" y="1759"/>
                                    </p:animMotion>
                                  </p:childTnLst>
                                </p:cTn>
                              </p:par>
                              <p:par>
                                <p:cTn id="71" presetID="10" presetClass="entr" presetSubtype="0" fill="hold" nodeType="withEffect">
                                  <p:stCondLst>
                                    <p:cond delay="120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42" presetClass="path" presetSubtype="0" decel="100000" fill="hold" nodeType="withEffect">
                                  <p:stCondLst>
                                    <p:cond delay="1200"/>
                                  </p:stCondLst>
                                  <p:childTnLst>
                                    <p:animMotion origin="layout" path="M 2.70833E-6 -2.22222E-6 L 2.70833E-6 0.03542 " pathEditMode="relative" rAng="0" ptsTypes="AA">
                                      <p:cBhvr>
                                        <p:cTn id="75" dur="700" spd="-100000" fill="hold"/>
                                        <p:tgtEl>
                                          <p:spTgt spid="3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2" grpId="0" animBg="1"/>
    </p:bldLst>
  </p:timing>
  <p:extLst>
    <p:ext uri="{6950BFC3-D8DA-4A85-94F7-54DA5524770B}">
      <p188:commentRel xmlns:p188="http://schemas.microsoft.com/office/powerpoint/2018/8/main" r:id="rId4"/>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9949-3663-CD07-BF68-D22EBC1AB095}"/>
              </a:ext>
            </a:extLst>
          </p:cNvPr>
          <p:cNvSpPr>
            <a:spLocks noGrp="1"/>
          </p:cNvSpPr>
          <p:nvPr>
            <p:ph type="title"/>
          </p:nvPr>
        </p:nvSpPr>
        <p:spPr/>
        <p:txBody>
          <a:bodyPr/>
          <a:lstStyle/>
          <a:p>
            <a:pPr lvl="0" algn="l">
              <a:defRPr/>
            </a:pPr>
            <a:r>
              <a:rPr lang="en-US" sz="4000" dirty="0">
                <a:gradFill>
                  <a:gsLst>
                    <a:gs pos="6993">
                      <a:srgbClr val="000000"/>
                    </a:gs>
                    <a:gs pos="20280">
                      <a:srgbClr val="000000"/>
                    </a:gs>
                  </a:gsLst>
                  <a:lin ang="0" scaled="0"/>
                </a:gradFill>
                <a:latin typeface="Open Sans ExtraBold"/>
                <a:ea typeface="Open Sans ExtraBold"/>
                <a:cs typeface="Open Sans ExtraBold"/>
              </a:rPr>
              <a:t>Demo</a:t>
            </a:r>
            <a:endParaRPr lang="en-US" dirty="0">
              <a:gradFill flip="none" rotWithShape="1">
                <a:gsLst>
                  <a:gs pos="17000">
                    <a:srgbClr val="4F2BD3"/>
                  </a:gs>
                  <a:gs pos="100000">
                    <a:srgbClr val="D502A9"/>
                  </a:gs>
                </a:gsLst>
                <a:lin ang="4200000" scaled="0"/>
                <a:tileRect/>
              </a:gradFill>
            </a:endParaRPr>
          </a:p>
        </p:txBody>
      </p:sp>
    </p:spTree>
    <p:extLst>
      <p:ext uri="{BB962C8B-B14F-4D97-AF65-F5344CB8AC3E}">
        <p14:creationId xmlns:p14="http://schemas.microsoft.com/office/powerpoint/2010/main" val="3483733627"/>
      </p:ext>
    </p:extLst>
  </p:cSld>
  <p:clrMapOvr>
    <a:masterClrMapping/>
  </p:clrMapOvr>
  <p:transition>
    <p:fade/>
  </p:transition>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9949-3663-CD07-BF68-D22EBC1AB095}"/>
              </a:ext>
            </a:extLst>
          </p:cNvPr>
          <p:cNvSpPr>
            <a:spLocks noGrp="1"/>
          </p:cNvSpPr>
          <p:nvPr>
            <p:ph type="title"/>
          </p:nvPr>
        </p:nvSpPr>
        <p:spPr/>
        <p:txBody>
          <a:bodyPr/>
          <a:lstStyle/>
          <a:p>
            <a:pPr lvl="0" algn="l">
              <a:defRPr/>
            </a:pPr>
            <a:r>
              <a:rPr lang="en-US" dirty="0">
                <a:gradFill>
                  <a:gsLst>
                    <a:gs pos="6993">
                      <a:srgbClr val="000000"/>
                    </a:gs>
                    <a:gs pos="20280">
                      <a:srgbClr val="000000"/>
                    </a:gs>
                  </a:gsLst>
                  <a:lin ang="0" scaled="0"/>
                </a:gradFill>
              </a:rPr>
              <a:t>Intelligent Observability</a:t>
            </a:r>
          </a:p>
        </p:txBody>
      </p:sp>
    </p:spTree>
    <p:extLst>
      <p:ext uri="{BB962C8B-B14F-4D97-AF65-F5344CB8AC3E}">
        <p14:creationId xmlns:p14="http://schemas.microsoft.com/office/powerpoint/2010/main" val="2873142120"/>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DB74334-4DBA-FF10-285D-7EF564A135C6}"/>
              </a:ext>
            </a:extLst>
          </p:cNvPr>
          <p:cNvSpPr>
            <a:spLocks noGrp="1"/>
          </p:cNvSpPr>
          <p:nvPr>
            <p:ph type="title"/>
          </p:nvPr>
        </p:nvSpPr>
        <p:spPr>
          <a:xfrm>
            <a:off x="577378" y="281185"/>
            <a:ext cx="11018520" cy="615553"/>
          </a:xfrm>
        </p:spPr>
        <p:txBody>
          <a:bodyPr/>
          <a:lstStyle/>
          <a:p>
            <a:r>
              <a:rPr lang="en-US" dirty="0"/>
              <a:t>Intelligent Observability</a:t>
            </a:r>
          </a:p>
        </p:txBody>
      </p:sp>
      <p:sp>
        <p:nvSpPr>
          <p:cNvPr id="2" name="!!container">
            <a:extLst>
              <a:ext uri="{FF2B5EF4-FFF2-40B4-BE49-F238E27FC236}">
                <a16:creationId xmlns:a16="http://schemas.microsoft.com/office/drawing/2014/main" id="{45D8B63C-BEE0-3B1E-40A2-6B31A87C9B44}"/>
              </a:ext>
              <a:ext uri="{C183D7F6-B498-43B3-948B-1728B52AA6E4}">
                <adec:decorative xmlns:adec="http://schemas.microsoft.com/office/drawing/2017/decorative" val="1"/>
              </a:ext>
            </a:extLst>
          </p:cNvPr>
          <p:cNvSpPr>
            <a:spLocks/>
          </p:cNvSpPr>
          <p:nvPr/>
        </p:nvSpPr>
        <p:spPr bwMode="auto">
          <a:xfrm>
            <a:off x="577378" y="1436688"/>
            <a:ext cx="11032010" cy="4832350"/>
          </a:xfrm>
          <a:prstGeom prst="roundRect">
            <a:avLst>
              <a:gd name="adj" fmla="val 3071"/>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cxnSp>
        <p:nvCxnSpPr>
          <p:cNvPr id="3" name="Straight Arrow Connector 2">
            <a:extLst>
              <a:ext uri="{FF2B5EF4-FFF2-40B4-BE49-F238E27FC236}">
                <a16:creationId xmlns:a16="http://schemas.microsoft.com/office/drawing/2014/main" id="{A6BB7B46-40AC-C8FC-B63F-4E27D30A7064}"/>
              </a:ext>
            </a:extLst>
          </p:cNvPr>
          <p:cNvCxnSpPr>
            <a:cxnSpLocks/>
            <a:stCxn id="69" idx="3"/>
            <a:endCxn id="63" idx="1"/>
          </p:cNvCxnSpPr>
          <p:nvPr/>
        </p:nvCxnSpPr>
        <p:spPr>
          <a:xfrm>
            <a:off x="3209139" y="2966568"/>
            <a:ext cx="990166" cy="1"/>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1C5C98BB-99FF-9CD2-D843-26828EC73CBA}"/>
              </a:ext>
            </a:extLst>
          </p:cNvPr>
          <p:cNvGrpSpPr/>
          <p:nvPr/>
        </p:nvGrpSpPr>
        <p:grpSpPr>
          <a:xfrm>
            <a:off x="4009898" y="4344614"/>
            <a:ext cx="1668144" cy="1567561"/>
            <a:chOff x="3188737" y="3739828"/>
            <a:chExt cx="1668144" cy="1567561"/>
          </a:xfrm>
        </p:grpSpPr>
        <p:sp>
          <p:nvSpPr>
            <p:cNvPr id="5" name="!!container">
              <a:extLst>
                <a:ext uri="{FF2B5EF4-FFF2-40B4-BE49-F238E27FC236}">
                  <a16:creationId xmlns:a16="http://schemas.microsoft.com/office/drawing/2014/main" id="{2067767B-B91E-8292-8424-4B7C37655A81}"/>
                </a:ext>
                <a:ext uri="{C183D7F6-B498-43B3-948B-1728B52AA6E4}">
                  <adec:decorative xmlns:adec="http://schemas.microsoft.com/office/drawing/2017/decorative" val="1"/>
                </a:ext>
              </a:extLst>
            </p:cNvPr>
            <p:cNvSpPr>
              <a:spLocks/>
            </p:cNvSpPr>
            <p:nvPr/>
          </p:nvSpPr>
          <p:spPr bwMode="auto">
            <a:xfrm>
              <a:off x="3188737" y="3739828"/>
              <a:ext cx="1668144" cy="1567561"/>
            </a:xfrm>
            <a:prstGeom prst="roundRect">
              <a:avLst>
                <a:gd name="adj" fmla="val 4625"/>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pic>
          <p:nvPicPr>
            <p:cNvPr id="6" name="Graphic 5" descr="Metrics collected in Azure Monitor">
              <a:extLst>
                <a:ext uri="{FF2B5EF4-FFF2-40B4-BE49-F238E27FC236}">
                  <a16:creationId xmlns:a16="http://schemas.microsoft.com/office/drawing/2014/main" id="{DD55D2E2-BC85-A696-B4DC-6993AA06886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692" t="19613" r="19423" b="19468"/>
            <a:stretch/>
          </p:blipFill>
          <p:spPr>
            <a:xfrm>
              <a:off x="3641774" y="3900240"/>
              <a:ext cx="762071" cy="750171"/>
            </a:xfrm>
            <a:prstGeom prst="rect">
              <a:avLst/>
            </a:prstGeom>
            <a:effectLst/>
          </p:spPr>
        </p:pic>
        <p:sp>
          <p:nvSpPr>
            <p:cNvPr id="7" name="TextBox 6">
              <a:extLst>
                <a:ext uri="{FF2B5EF4-FFF2-40B4-BE49-F238E27FC236}">
                  <a16:creationId xmlns:a16="http://schemas.microsoft.com/office/drawing/2014/main" id="{A6A895E0-F397-E322-F9BC-1D61F800B8F0}"/>
                </a:ext>
                <a:ext uri="{C183D7F6-B498-43B3-948B-1728B52AA6E4}">
                  <adec:decorative xmlns:adec="http://schemas.microsoft.com/office/drawing/2017/decorative" val="1"/>
                </a:ext>
              </a:extLst>
            </p:cNvPr>
            <p:cNvSpPr txBox="1"/>
            <p:nvPr/>
          </p:nvSpPr>
          <p:spPr>
            <a:xfrm>
              <a:off x="3277798" y="4680890"/>
              <a:ext cx="1490022" cy="461665"/>
            </a:xfrm>
            <a:prstGeom prst="rect">
              <a:avLst/>
            </a:prstGeom>
            <a:noFill/>
            <a:ln>
              <a:noFill/>
            </a:ln>
          </p:spPr>
          <p:txBody>
            <a:bodyPr wrap="square" lIns="45720" tIns="45720" rIns="45720" bIns="45720" rtlCol="0" anchor="t" anchorCtr="0">
              <a:spAutoFit/>
            </a:bodyPr>
            <a:lstStyle/>
            <a:p>
              <a:pPr algn="ctr" defTabSz="914400">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Metrics collected </a:t>
              </a:r>
              <a:b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b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in Azure Monitor</a:t>
              </a:r>
            </a:p>
          </p:txBody>
        </p:sp>
      </p:grpSp>
      <p:grpSp>
        <p:nvGrpSpPr>
          <p:cNvPr id="9" name="Group 8">
            <a:extLst>
              <a:ext uri="{FF2B5EF4-FFF2-40B4-BE49-F238E27FC236}">
                <a16:creationId xmlns:a16="http://schemas.microsoft.com/office/drawing/2014/main" id="{007EDF95-D99E-8BF5-1BE1-15C733258702}"/>
              </a:ext>
            </a:extLst>
          </p:cNvPr>
          <p:cNvGrpSpPr/>
          <p:nvPr/>
        </p:nvGrpSpPr>
        <p:grpSpPr>
          <a:xfrm>
            <a:off x="6508723" y="4344614"/>
            <a:ext cx="1668144" cy="1567561"/>
            <a:chOff x="5340923" y="3739828"/>
            <a:chExt cx="1668144" cy="1567561"/>
          </a:xfrm>
        </p:grpSpPr>
        <p:sp>
          <p:nvSpPr>
            <p:cNvPr id="10" name="!!container">
              <a:extLst>
                <a:ext uri="{FF2B5EF4-FFF2-40B4-BE49-F238E27FC236}">
                  <a16:creationId xmlns:a16="http://schemas.microsoft.com/office/drawing/2014/main" id="{BFDED18A-2AF0-04D3-D979-F42593C6FF92}"/>
                </a:ext>
                <a:ext uri="{C183D7F6-B498-43B3-948B-1728B52AA6E4}">
                  <adec:decorative xmlns:adec="http://schemas.microsoft.com/office/drawing/2017/decorative" val="1"/>
                </a:ext>
              </a:extLst>
            </p:cNvPr>
            <p:cNvSpPr>
              <a:spLocks/>
            </p:cNvSpPr>
            <p:nvPr/>
          </p:nvSpPr>
          <p:spPr bwMode="auto">
            <a:xfrm>
              <a:off x="5340923" y="3739828"/>
              <a:ext cx="1668144" cy="1567561"/>
            </a:xfrm>
            <a:prstGeom prst="roundRect">
              <a:avLst>
                <a:gd name="adj" fmla="val 4625"/>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sp>
          <p:nvSpPr>
            <p:cNvPr id="11" name="TextBox 10">
              <a:extLst>
                <a:ext uri="{FF2B5EF4-FFF2-40B4-BE49-F238E27FC236}">
                  <a16:creationId xmlns:a16="http://schemas.microsoft.com/office/drawing/2014/main" id="{B082F4CF-935E-FBCA-DD87-5658B8034F8A}"/>
                </a:ext>
                <a:ext uri="{C183D7F6-B498-43B3-948B-1728B52AA6E4}">
                  <adec:decorative xmlns:adec="http://schemas.microsoft.com/office/drawing/2017/decorative" val="1"/>
                </a:ext>
              </a:extLst>
            </p:cNvPr>
            <p:cNvSpPr txBox="1"/>
            <p:nvPr/>
          </p:nvSpPr>
          <p:spPr>
            <a:xfrm>
              <a:off x="5495503" y="4677674"/>
              <a:ext cx="1358984" cy="461665"/>
            </a:xfrm>
            <a:prstGeom prst="rect">
              <a:avLst/>
            </a:prstGeom>
            <a:noFill/>
            <a:ln>
              <a:noFill/>
            </a:ln>
          </p:spPr>
          <p:txBody>
            <a:bodyPr wrap="square" lIns="45720" tIns="45720" rIns="45720" bIns="45720" rtlCol="0" anchor="t" anchorCtr="0">
              <a:spAutoFit/>
            </a:bodyPr>
            <a:lstStyle/>
            <a:p>
              <a:pPr algn="ctr" defTabSz="914400">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Application Insights</a:t>
              </a:r>
            </a:p>
          </p:txBody>
        </p:sp>
        <p:pic>
          <p:nvPicPr>
            <p:cNvPr id="12" name="Graphic 11" descr="Application Insights">
              <a:extLst>
                <a:ext uri="{FF2B5EF4-FFF2-40B4-BE49-F238E27FC236}">
                  <a16:creationId xmlns:a16="http://schemas.microsoft.com/office/drawing/2014/main" id="{6C26367D-5989-6F0E-8B11-8E24756C35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2277" b="20130"/>
            <a:stretch/>
          </p:blipFill>
          <p:spPr>
            <a:xfrm>
              <a:off x="5640191" y="3944483"/>
              <a:ext cx="1069609" cy="710132"/>
            </a:xfrm>
            <a:prstGeom prst="rect">
              <a:avLst/>
            </a:prstGeom>
            <a:effectLst/>
          </p:spPr>
        </p:pic>
      </p:grpSp>
      <p:grpSp>
        <p:nvGrpSpPr>
          <p:cNvPr id="13" name="Group 12">
            <a:extLst>
              <a:ext uri="{FF2B5EF4-FFF2-40B4-BE49-F238E27FC236}">
                <a16:creationId xmlns:a16="http://schemas.microsoft.com/office/drawing/2014/main" id="{0D984463-A253-F2A0-E202-7BE33677D6A3}"/>
              </a:ext>
            </a:extLst>
          </p:cNvPr>
          <p:cNvGrpSpPr/>
          <p:nvPr/>
        </p:nvGrpSpPr>
        <p:grpSpPr>
          <a:xfrm>
            <a:off x="8977627" y="4344614"/>
            <a:ext cx="1668144" cy="1567561"/>
            <a:chOff x="7396239" y="3739828"/>
            <a:chExt cx="1668144" cy="1567561"/>
          </a:xfrm>
        </p:grpSpPr>
        <p:sp>
          <p:nvSpPr>
            <p:cNvPr id="14" name="!!container">
              <a:extLst>
                <a:ext uri="{FF2B5EF4-FFF2-40B4-BE49-F238E27FC236}">
                  <a16:creationId xmlns:a16="http://schemas.microsoft.com/office/drawing/2014/main" id="{1644E52A-9B70-4B91-2163-1CD4BB580ECA}"/>
                </a:ext>
                <a:ext uri="{C183D7F6-B498-43B3-948B-1728B52AA6E4}">
                  <adec:decorative xmlns:adec="http://schemas.microsoft.com/office/drawing/2017/decorative" val="1"/>
                </a:ext>
              </a:extLst>
            </p:cNvPr>
            <p:cNvSpPr>
              <a:spLocks/>
            </p:cNvSpPr>
            <p:nvPr/>
          </p:nvSpPr>
          <p:spPr bwMode="auto">
            <a:xfrm>
              <a:off x="7396239" y="3739828"/>
              <a:ext cx="1668144" cy="1567561"/>
            </a:xfrm>
            <a:prstGeom prst="roundRect">
              <a:avLst>
                <a:gd name="adj" fmla="val 4625"/>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sp>
          <p:nvSpPr>
            <p:cNvPr id="15" name="TextBox 14">
              <a:extLst>
                <a:ext uri="{FF2B5EF4-FFF2-40B4-BE49-F238E27FC236}">
                  <a16:creationId xmlns:a16="http://schemas.microsoft.com/office/drawing/2014/main" id="{1DC1146A-3CB2-F29D-2BBB-22E26B5F73BA}"/>
                </a:ext>
                <a:ext uri="{C183D7F6-B498-43B3-948B-1728B52AA6E4}">
                  <adec:decorative xmlns:adec="http://schemas.microsoft.com/office/drawing/2017/decorative" val="1"/>
                </a:ext>
              </a:extLst>
            </p:cNvPr>
            <p:cNvSpPr txBox="1"/>
            <p:nvPr/>
          </p:nvSpPr>
          <p:spPr>
            <a:xfrm>
              <a:off x="7550819" y="4677674"/>
              <a:ext cx="1358984" cy="461665"/>
            </a:xfrm>
            <a:prstGeom prst="rect">
              <a:avLst/>
            </a:prstGeom>
            <a:noFill/>
            <a:ln>
              <a:noFill/>
            </a:ln>
          </p:spPr>
          <p:txBody>
            <a:bodyPr wrap="square" lIns="45720" tIns="45720" rIns="45720" bIns="45720" rtlCol="0" anchor="t" anchorCtr="0">
              <a:spAutoFit/>
            </a:bodyPr>
            <a:lstStyle/>
            <a:p>
              <a:pPr algn="ctr" defTabSz="914400">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Smart </a:t>
              </a:r>
              <a:b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b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Detection</a:t>
              </a:r>
            </a:p>
          </p:txBody>
        </p:sp>
        <p:pic>
          <p:nvPicPr>
            <p:cNvPr id="16" name="Graphic 15" descr="Smart Detection in Application Insights">
              <a:extLst>
                <a:ext uri="{FF2B5EF4-FFF2-40B4-BE49-F238E27FC236}">
                  <a16:creationId xmlns:a16="http://schemas.microsoft.com/office/drawing/2014/main" id="{DAF787D8-2B2B-CE9C-8D62-C2522E4B50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46384" y="3993589"/>
              <a:ext cx="567855" cy="567855"/>
            </a:xfrm>
            <a:prstGeom prst="rect">
              <a:avLst/>
            </a:prstGeom>
            <a:effectLst/>
          </p:spPr>
        </p:pic>
      </p:grpSp>
      <p:grpSp>
        <p:nvGrpSpPr>
          <p:cNvPr id="62" name="Group 61">
            <a:extLst>
              <a:ext uri="{FF2B5EF4-FFF2-40B4-BE49-F238E27FC236}">
                <a16:creationId xmlns:a16="http://schemas.microsoft.com/office/drawing/2014/main" id="{BF14A88D-3CE2-0789-22CA-B66732FA43D2}"/>
              </a:ext>
            </a:extLst>
          </p:cNvPr>
          <p:cNvGrpSpPr/>
          <p:nvPr/>
        </p:nvGrpSpPr>
        <p:grpSpPr>
          <a:xfrm>
            <a:off x="4199305" y="2336577"/>
            <a:ext cx="3788154" cy="1259983"/>
            <a:chOff x="4066332" y="1989961"/>
            <a:chExt cx="3127191" cy="1040139"/>
          </a:xfrm>
        </p:grpSpPr>
        <p:sp>
          <p:nvSpPr>
            <p:cNvPr id="63" name="!!container">
              <a:extLst>
                <a:ext uri="{FF2B5EF4-FFF2-40B4-BE49-F238E27FC236}">
                  <a16:creationId xmlns:a16="http://schemas.microsoft.com/office/drawing/2014/main" id="{E03F83E2-0C60-AF21-99E3-C3D2EC93CDC7}"/>
                </a:ext>
                <a:ext uri="{C183D7F6-B498-43B3-948B-1728B52AA6E4}">
                  <adec:decorative xmlns:adec="http://schemas.microsoft.com/office/drawing/2017/decorative" val="1"/>
                </a:ext>
              </a:extLst>
            </p:cNvPr>
            <p:cNvSpPr>
              <a:spLocks/>
            </p:cNvSpPr>
            <p:nvPr/>
          </p:nvSpPr>
          <p:spPr bwMode="auto">
            <a:xfrm>
              <a:off x="4066332" y="1989961"/>
              <a:ext cx="3127191" cy="1040139"/>
            </a:xfrm>
            <a:prstGeom prst="roundRect">
              <a:avLst>
                <a:gd name="adj" fmla="val 46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r>
                <a:rPr lang="en-US" sz="2353" b="1" kern="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a</a:t>
              </a:r>
            </a:p>
          </p:txBody>
        </p:sp>
        <p:grpSp>
          <p:nvGrpSpPr>
            <p:cNvPr id="64" name="Group 63">
              <a:extLst>
                <a:ext uri="{FF2B5EF4-FFF2-40B4-BE49-F238E27FC236}">
                  <a16:creationId xmlns:a16="http://schemas.microsoft.com/office/drawing/2014/main" id="{F32F6EAE-CEBD-6670-B699-A4540A2DD53B}"/>
                </a:ext>
              </a:extLst>
            </p:cNvPr>
            <p:cNvGrpSpPr/>
            <p:nvPr/>
          </p:nvGrpSpPr>
          <p:grpSpPr>
            <a:xfrm>
              <a:off x="4432483" y="2209205"/>
              <a:ext cx="2408910" cy="601650"/>
              <a:chOff x="4434128" y="2195722"/>
              <a:chExt cx="2408910" cy="601650"/>
            </a:xfrm>
          </p:grpSpPr>
          <p:pic>
            <p:nvPicPr>
              <p:cNvPr id="65" name="Graphic 64" descr="Web application">
                <a:extLst>
                  <a:ext uri="{FF2B5EF4-FFF2-40B4-BE49-F238E27FC236}">
                    <a16:creationId xmlns:a16="http://schemas.microsoft.com/office/drawing/2014/main" id="{2B46B77F-5639-48AA-BC96-0977797D86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34128" y="2195722"/>
                <a:ext cx="601647" cy="601649"/>
              </a:xfrm>
              <a:prstGeom prst="rect">
                <a:avLst/>
              </a:prstGeom>
              <a:effectLst/>
            </p:spPr>
          </p:pic>
          <p:pic>
            <p:nvPicPr>
              <p:cNvPr id="66" name="Graphic 65" descr="Web application">
                <a:extLst>
                  <a:ext uri="{FF2B5EF4-FFF2-40B4-BE49-F238E27FC236}">
                    <a16:creationId xmlns:a16="http://schemas.microsoft.com/office/drawing/2014/main" id="{C308FE95-928B-5EB5-9028-0D931B607D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37760" y="2195723"/>
                <a:ext cx="601647" cy="601649"/>
              </a:xfrm>
              <a:prstGeom prst="rect">
                <a:avLst/>
              </a:prstGeom>
              <a:effectLst/>
            </p:spPr>
          </p:pic>
          <p:pic>
            <p:nvPicPr>
              <p:cNvPr id="67" name="Graphic 66" descr="Web application">
                <a:extLst>
                  <a:ext uri="{FF2B5EF4-FFF2-40B4-BE49-F238E27FC236}">
                    <a16:creationId xmlns:a16="http://schemas.microsoft.com/office/drawing/2014/main" id="{7C5A6378-BF99-3F73-F5B4-877DD4B36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1391" y="2195722"/>
                <a:ext cx="601647" cy="601648"/>
              </a:xfrm>
              <a:prstGeom prst="rect">
                <a:avLst/>
              </a:prstGeom>
              <a:effectLst/>
            </p:spPr>
          </p:pic>
        </p:grpSp>
      </p:grpSp>
      <p:grpSp>
        <p:nvGrpSpPr>
          <p:cNvPr id="68" name="Group 67">
            <a:extLst>
              <a:ext uri="{FF2B5EF4-FFF2-40B4-BE49-F238E27FC236}">
                <a16:creationId xmlns:a16="http://schemas.microsoft.com/office/drawing/2014/main" id="{AA523650-9DA8-3AAE-859F-765E3CB4BEEB}"/>
              </a:ext>
            </a:extLst>
          </p:cNvPr>
          <p:cNvGrpSpPr/>
          <p:nvPr/>
        </p:nvGrpSpPr>
        <p:grpSpPr>
          <a:xfrm>
            <a:off x="1540995" y="2128049"/>
            <a:ext cx="1668144" cy="1677037"/>
            <a:chOff x="1391568" y="3853751"/>
            <a:chExt cx="1668144" cy="1677037"/>
          </a:xfrm>
        </p:grpSpPr>
        <p:sp>
          <p:nvSpPr>
            <p:cNvPr id="69" name="!!container">
              <a:extLst>
                <a:ext uri="{FF2B5EF4-FFF2-40B4-BE49-F238E27FC236}">
                  <a16:creationId xmlns:a16="http://schemas.microsoft.com/office/drawing/2014/main" id="{209B6BD2-C511-BCB6-6D64-8A33C913C1E8}"/>
                </a:ext>
                <a:ext uri="{C183D7F6-B498-43B3-948B-1728B52AA6E4}">
                  <adec:decorative xmlns:adec="http://schemas.microsoft.com/office/drawing/2017/decorative" val="1"/>
                </a:ext>
              </a:extLst>
            </p:cNvPr>
            <p:cNvSpPr>
              <a:spLocks/>
            </p:cNvSpPr>
            <p:nvPr/>
          </p:nvSpPr>
          <p:spPr bwMode="auto">
            <a:xfrm>
              <a:off x="1391568" y="3853751"/>
              <a:ext cx="1668144" cy="1677037"/>
            </a:xfrm>
            <a:prstGeom prst="roundRect">
              <a:avLst>
                <a:gd name="adj" fmla="val 4625"/>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sp>
          <p:nvSpPr>
            <p:cNvPr id="70" name="TextBox 69">
              <a:extLst>
                <a:ext uri="{FF2B5EF4-FFF2-40B4-BE49-F238E27FC236}">
                  <a16:creationId xmlns:a16="http://schemas.microsoft.com/office/drawing/2014/main" id="{084578BD-3144-FC96-041F-AA1C36914B38}"/>
                </a:ext>
                <a:ext uri="{C183D7F6-B498-43B3-948B-1728B52AA6E4}">
                  <adec:decorative xmlns:adec="http://schemas.microsoft.com/office/drawing/2017/decorative" val="1"/>
                </a:ext>
              </a:extLst>
            </p:cNvPr>
            <p:cNvSpPr txBox="1"/>
            <p:nvPr/>
          </p:nvSpPr>
          <p:spPr>
            <a:xfrm>
              <a:off x="1546148" y="4791597"/>
              <a:ext cx="1358984" cy="646331"/>
            </a:xfrm>
            <a:prstGeom prst="rect">
              <a:avLst/>
            </a:prstGeom>
            <a:noFill/>
            <a:ln>
              <a:noFill/>
            </a:ln>
          </p:spPr>
          <p:txBody>
            <a:bodyPr wrap="square" lIns="45720" tIns="45720" rIns="45720" bIns="45720" rtlCol="0" anchor="t" anchorCtr="0">
              <a:spAutoFit/>
            </a:bodyPr>
            <a:lstStyle/>
            <a:p>
              <a:pPr algn="ctr" defTabSz="914400">
                <a:defRPr/>
              </a:pPr>
              <a:r>
                <a:rPr lang="en-US" sz="1200" dirty="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Load generated with Azure Load Testing</a:t>
              </a:r>
            </a:p>
          </p:txBody>
        </p:sp>
        <p:pic>
          <p:nvPicPr>
            <p:cNvPr id="71" name="Picture 4" descr="Azure Load Testing">
              <a:extLst>
                <a:ext uri="{FF2B5EF4-FFF2-40B4-BE49-F238E27FC236}">
                  <a16:creationId xmlns:a16="http://schemas.microsoft.com/office/drawing/2014/main" id="{896C0792-3354-0894-E12F-BCEF85F87B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030" y="4122898"/>
              <a:ext cx="1119475" cy="587724"/>
            </a:xfrm>
            <a:prstGeom prst="rect">
              <a:avLst/>
            </a:prstGeom>
            <a:ln w="43921" cap="flat">
              <a:noFill/>
              <a:prstDash val="solid"/>
              <a:miter/>
            </a:ln>
            <a:effectLst/>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BF57A290-0CF9-6F0B-E2EE-0D02605E0242}"/>
              </a:ext>
            </a:extLst>
          </p:cNvPr>
          <p:cNvGrpSpPr/>
          <p:nvPr/>
        </p:nvGrpSpPr>
        <p:grpSpPr>
          <a:xfrm>
            <a:off x="8977627" y="2128049"/>
            <a:ext cx="1668144" cy="1677037"/>
            <a:chOff x="8856559" y="2742261"/>
            <a:chExt cx="1668144" cy="1677037"/>
          </a:xfrm>
        </p:grpSpPr>
        <p:sp>
          <p:nvSpPr>
            <p:cNvPr id="73" name="!!container">
              <a:extLst>
                <a:ext uri="{FF2B5EF4-FFF2-40B4-BE49-F238E27FC236}">
                  <a16:creationId xmlns:a16="http://schemas.microsoft.com/office/drawing/2014/main" id="{1D4C9027-0241-79CC-90B6-1E346BE8B1BB}"/>
                </a:ext>
                <a:ext uri="{C183D7F6-B498-43B3-948B-1728B52AA6E4}">
                  <adec:decorative xmlns:adec="http://schemas.microsoft.com/office/drawing/2017/decorative" val="1"/>
                </a:ext>
              </a:extLst>
            </p:cNvPr>
            <p:cNvSpPr>
              <a:spLocks/>
            </p:cNvSpPr>
            <p:nvPr/>
          </p:nvSpPr>
          <p:spPr bwMode="auto">
            <a:xfrm>
              <a:off x="8856559" y="2742261"/>
              <a:ext cx="1668144" cy="1677037"/>
            </a:xfrm>
            <a:prstGeom prst="roundRect">
              <a:avLst>
                <a:gd name="adj" fmla="val 4625"/>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sp>
          <p:nvSpPr>
            <p:cNvPr id="74" name="TextBox 73">
              <a:extLst>
                <a:ext uri="{FF2B5EF4-FFF2-40B4-BE49-F238E27FC236}">
                  <a16:creationId xmlns:a16="http://schemas.microsoft.com/office/drawing/2014/main" id="{78503941-078A-635E-894F-16360D687A99}"/>
                </a:ext>
                <a:ext uri="{C183D7F6-B498-43B3-948B-1728B52AA6E4}">
                  <adec:decorative xmlns:adec="http://schemas.microsoft.com/office/drawing/2017/decorative" val="1"/>
                </a:ext>
              </a:extLst>
            </p:cNvPr>
            <p:cNvSpPr txBox="1"/>
            <p:nvPr/>
          </p:nvSpPr>
          <p:spPr>
            <a:xfrm>
              <a:off x="9011139" y="3680107"/>
              <a:ext cx="1358984" cy="646331"/>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Copilot Diagnose &amp; solve Analyze App Performance</a:t>
              </a:r>
            </a:p>
          </p:txBody>
        </p:sp>
        <p:sp>
          <p:nvSpPr>
            <p:cNvPr id="75" name="Graphic 13" descr="Microsoft Copilot assistant in the Azure Portal and Diagnose and solve tooling">
              <a:extLst>
                <a:ext uri="{FF2B5EF4-FFF2-40B4-BE49-F238E27FC236}">
                  <a16:creationId xmlns:a16="http://schemas.microsoft.com/office/drawing/2014/main" id="{DDEB0B68-8197-D1AC-D530-E8E161422182}"/>
                </a:ext>
              </a:extLst>
            </p:cNvPr>
            <p:cNvSpPr/>
            <p:nvPr/>
          </p:nvSpPr>
          <p:spPr>
            <a:xfrm>
              <a:off x="9442577" y="3060111"/>
              <a:ext cx="496108" cy="501302"/>
            </a:xfrm>
            <a:custGeom>
              <a:avLst/>
              <a:gdLst>
                <a:gd name="connsiteX0" fmla="*/ 461316 w 625352"/>
                <a:gd name="connsiteY0" fmla="*/ 0 h 631898"/>
                <a:gd name="connsiteX1" fmla="*/ 297298 w 625352"/>
                <a:gd name="connsiteY1" fmla="*/ 163918 h 631898"/>
                <a:gd name="connsiteX2" fmla="*/ 305000 w 625352"/>
                <a:gd name="connsiteY2" fmla="*/ 213626 h 631898"/>
                <a:gd name="connsiteX3" fmla="*/ 21790 w 625352"/>
                <a:gd name="connsiteY3" fmla="*/ 506580 h 631898"/>
                <a:gd name="connsiteX4" fmla="*/ 21096 w 625352"/>
                <a:gd name="connsiteY4" fmla="*/ 610108 h 631898"/>
                <a:gd name="connsiteX5" fmla="*/ 124625 w 625352"/>
                <a:gd name="connsiteY5" fmla="*/ 610804 h 631898"/>
                <a:gd name="connsiteX6" fmla="*/ 127041 w 625352"/>
                <a:gd name="connsiteY6" fmla="*/ 608303 h 631898"/>
                <a:gd name="connsiteX7" fmla="*/ 406972 w 625352"/>
                <a:gd name="connsiteY7" fmla="*/ 318721 h 631898"/>
                <a:gd name="connsiteX8" fmla="*/ 616060 w 625352"/>
                <a:gd name="connsiteY8" fmla="*/ 218458 h 631898"/>
                <a:gd name="connsiteX9" fmla="*/ 618943 w 625352"/>
                <a:gd name="connsiteY9" fmla="*/ 118650 h 631898"/>
                <a:gd name="connsiteX10" fmla="*/ 589938 w 625352"/>
                <a:gd name="connsiteY10" fmla="*/ 102648 h 631898"/>
                <a:gd name="connsiteX11" fmla="*/ 579903 w 625352"/>
                <a:gd name="connsiteY11" fmla="*/ 108562 h 631898"/>
                <a:gd name="connsiteX12" fmla="*/ 480367 w 625352"/>
                <a:gd name="connsiteY12" fmla="*/ 207973 h 631898"/>
                <a:gd name="connsiteX13" fmla="*/ 416029 w 625352"/>
                <a:gd name="connsiteY13" fmla="*/ 143635 h 631898"/>
                <a:gd name="connsiteX14" fmla="*/ 514722 w 625352"/>
                <a:gd name="connsiteY14" fmla="*/ 44880 h 631898"/>
                <a:gd name="connsiteX15" fmla="*/ 514725 w 625352"/>
                <a:gd name="connsiteY15" fmla="*/ 11754 h 631898"/>
                <a:gd name="connsiteX16" fmla="*/ 504322 w 625352"/>
                <a:gd name="connsiteY16" fmla="*/ 5715 h 631898"/>
                <a:gd name="connsiteX17" fmla="*/ 461284 w 625352"/>
                <a:gd name="connsiteY17" fmla="*/ 0 h 63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5352" h="631898">
                  <a:moveTo>
                    <a:pt x="461316" y="0"/>
                  </a:moveTo>
                  <a:cubicBezTo>
                    <a:pt x="370759" y="-27"/>
                    <a:pt x="297327" y="73362"/>
                    <a:pt x="297298" y="163918"/>
                  </a:cubicBezTo>
                  <a:cubicBezTo>
                    <a:pt x="297295" y="180785"/>
                    <a:pt x="299891" y="197551"/>
                    <a:pt x="305000" y="213626"/>
                  </a:cubicBezTo>
                  <a:lnTo>
                    <a:pt x="21790" y="506580"/>
                  </a:lnTo>
                  <a:cubicBezTo>
                    <a:pt x="-6990" y="534976"/>
                    <a:pt x="-7301" y="581328"/>
                    <a:pt x="21096" y="610108"/>
                  </a:cubicBezTo>
                  <a:cubicBezTo>
                    <a:pt x="49493" y="638888"/>
                    <a:pt x="95845" y="639200"/>
                    <a:pt x="124625" y="610804"/>
                  </a:cubicBezTo>
                  <a:cubicBezTo>
                    <a:pt x="125450" y="609989"/>
                    <a:pt x="126256" y="609155"/>
                    <a:pt x="127041" y="608303"/>
                  </a:cubicBezTo>
                  <a:lnTo>
                    <a:pt x="406972" y="318721"/>
                  </a:lnTo>
                  <a:cubicBezTo>
                    <a:pt x="492397" y="348772"/>
                    <a:pt x="586009" y="303883"/>
                    <a:pt x="616060" y="218458"/>
                  </a:cubicBezTo>
                  <a:cubicBezTo>
                    <a:pt x="627375" y="186298"/>
                    <a:pt x="628381" y="151410"/>
                    <a:pt x="618943" y="118650"/>
                  </a:cubicBezTo>
                  <a:cubicBezTo>
                    <a:pt x="615351" y="106221"/>
                    <a:pt x="602365" y="99057"/>
                    <a:pt x="589938" y="102648"/>
                  </a:cubicBezTo>
                  <a:cubicBezTo>
                    <a:pt x="586149" y="103743"/>
                    <a:pt x="582695" y="105777"/>
                    <a:pt x="579903" y="108562"/>
                  </a:cubicBezTo>
                  <a:lnTo>
                    <a:pt x="480367" y="207973"/>
                  </a:lnTo>
                  <a:lnTo>
                    <a:pt x="416029" y="143635"/>
                  </a:lnTo>
                  <a:lnTo>
                    <a:pt x="514722" y="44880"/>
                  </a:lnTo>
                  <a:cubicBezTo>
                    <a:pt x="523870" y="35734"/>
                    <a:pt x="523873" y="20903"/>
                    <a:pt x="514725" y="11754"/>
                  </a:cubicBezTo>
                  <a:cubicBezTo>
                    <a:pt x="511842" y="8870"/>
                    <a:pt x="508257" y="6788"/>
                    <a:pt x="504322" y="5715"/>
                  </a:cubicBezTo>
                  <a:cubicBezTo>
                    <a:pt x="490292" y="1913"/>
                    <a:pt x="475820" y="-9"/>
                    <a:pt x="461284" y="0"/>
                  </a:cubicBezTo>
                  <a:close/>
                </a:path>
              </a:pathLst>
            </a:custGeom>
            <a:gradFill>
              <a:gsLst>
                <a:gs pos="32000">
                  <a:srgbClr val="C03BC4"/>
                </a:gs>
                <a:gs pos="100000">
                  <a:srgbClr val="399A91"/>
                </a:gs>
                <a:gs pos="68000">
                  <a:srgbClr val="0078D4"/>
                </a:gs>
                <a:gs pos="0">
                  <a:srgbClr val="FF5C39"/>
                </a:gs>
              </a:gsLst>
              <a:path path="circle">
                <a:fillToRect l="100000" t="100000"/>
              </a:path>
            </a:gradFill>
            <a:ln w="30692" cap="flat">
              <a:noFill/>
              <a:prstDash val="solid"/>
              <a:miter/>
            </a:ln>
            <a:effectLst/>
          </p:spPr>
          <p:txBody>
            <a:bodyPr rtlCol="0" anchor="ctr"/>
            <a:lstStyle/>
            <a:p>
              <a:pPr defTabSz="914400"/>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76" name="TextBox 75">
            <a:extLst>
              <a:ext uri="{FF2B5EF4-FFF2-40B4-BE49-F238E27FC236}">
                <a16:creationId xmlns:a16="http://schemas.microsoft.com/office/drawing/2014/main" id="{2D63898B-FED5-BD5C-1993-28F16B7F833C}"/>
              </a:ext>
              <a:ext uri="{C183D7F6-B498-43B3-948B-1728B52AA6E4}">
                <adec:decorative xmlns:adec="http://schemas.microsoft.com/office/drawing/2017/decorative" val="1"/>
              </a:ext>
            </a:extLst>
          </p:cNvPr>
          <p:cNvSpPr txBox="1"/>
          <p:nvPr/>
        </p:nvSpPr>
        <p:spPr>
          <a:xfrm>
            <a:off x="4009898" y="1997137"/>
            <a:ext cx="4166969" cy="338554"/>
          </a:xfrm>
          <a:prstGeom prst="rect">
            <a:avLst/>
          </a:prstGeom>
          <a:noFill/>
          <a:ln>
            <a:noFill/>
          </a:ln>
        </p:spPr>
        <p:txBody>
          <a:bodyPr wrap="square" lIns="45720" tIns="45720" rIns="45720" bIns="45720" rtlCol="0" anchor="t" anchorCtr="0">
            <a:spAutoFit/>
          </a:bodyPr>
          <a:lstStyle/>
          <a:p>
            <a:pPr algn="ctr" defTabSz="914400">
              <a:defRPr/>
            </a:pPr>
            <a:r>
              <a:rPr lang="en-US" sz="1600" b="1"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rPr>
              <a:t>Horizontal Scaling w/ Automatic Scaling</a:t>
            </a:r>
          </a:p>
        </p:txBody>
      </p:sp>
      <p:cxnSp>
        <p:nvCxnSpPr>
          <p:cNvPr id="77" name="Straight Arrow Connector 76">
            <a:extLst>
              <a:ext uri="{FF2B5EF4-FFF2-40B4-BE49-F238E27FC236}">
                <a16:creationId xmlns:a16="http://schemas.microsoft.com/office/drawing/2014/main" id="{184A252E-1D16-EE45-C65A-A56C6F490A3A}"/>
              </a:ext>
            </a:extLst>
          </p:cNvPr>
          <p:cNvCxnSpPr>
            <a:cxnSpLocks/>
            <a:stCxn id="63" idx="3"/>
            <a:endCxn id="73" idx="1"/>
          </p:cNvCxnSpPr>
          <p:nvPr/>
        </p:nvCxnSpPr>
        <p:spPr>
          <a:xfrm flipV="1">
            <a:off x="7987459" y="2966568"/>
            <a:ext cx="990168" cy="1"/>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6A4903C2-28FA-40BE-8E65-38E29ED15CDB}"/>
              </a:ext>
            </a:extLst>
          </p:cNvPr>
          <p:cNvCxnSpPr>
            <a:cxnSpLocks/>
          </p:cNvCxnSpPr>
          <p:nvPr/>
        </p:nvCxnSpPr>
        <p:spPr>
          <a:xfrm>
            <a:off x="4843970" y="3615435"/>
            <a:ext cx="0" cy="718112"/>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3C9C5E6E-0991-B576-C029-CF7530F76584}"/>
              </a:ext>
            </a:extLst>
          </p:cNvPr>
          <p:cNvCxnSpPr>
            <a:cxnSpLocks/>
          </p:cNvCxnSpPr>
          <p:nvPr/>
        </p:nvCxnSpPr>
        <p:spPr>
          <a:xfrm>
            <a:off x="7342795" y="3615435"/>
            <a:ext cx="0" cy="718112"/>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E18CCB16-3992-F261-78C9-5CF6194B0D37}"/>
              </a:ext>
            </a:extLst>
          </p:cNvPr>
          <p:cNvCxnSpPr>
            <a:cxnSpLocks/>
          </p:cNvCxnSpPr>
          <p:nvPr/>
        </p:nvCxnSpPr>
        <p:spPr>
          <a:xfrm>
            <a:off x="8176867" y="5128394"/>
            <a:ext cx="800760" cy="0"/>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0C8B4A47-F9E3-F37E-A8FE-DB02A97F9B12}"/>
              </a:ext>
            </a:extLst>
          </p:cNvPr>
          <p:cNvGrpSpPr/>
          <p:nvPr/>
        </p:nvGrpSpPr>
        <p:grpSpPr>
          <a:xfrm>
            <a:off x="4594128" y="3357787"/>
            <a:ext cx="3015492" cy="107722"/>
            <a:chOff x="4594128" y="3357787"/>
            <a:chExt cx="3015492" cy="107722"/>
          </a:xfrm>
        </p:grpSpPr>
        <p:sp>
          <p:nvSpPr>
            <p:cNvPr id="17" name="TextBox 16">
              <a:extLst>
                <a:ext uri="{FF2B5EF4-FFF2-40B4-BE49-F238E27FC236}">
                  <a16:creationId xmlns:a16="http://schemas.microsoft.com/office/drawing/2014/main" id="{0733DD84-01CF-4E40-1E8B-1166B959C121}"/>
                </a:ext>
              </a:extLst>
            </p:cNvPr>
            <p:cNvSpPr txBox="1"/>
            <p:nvPr/>
          </p:nvSpPr>
          <p:spPr>
            <a:xfrm>
              <a:off x="4594128" y="3357787"/>
              <a:ext cx="826246" cy="107722"/>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Azure App Service</a:t>
              </a:r>
            </a:p>
          </p:txBody>
        </p:sp>
        <p:sp>
          <p:nvSpPr>
            <p:cNvPr id="18" name="TextBox 17">
              <a:extLst>
                <a:ext uri="{FF2B5EF4-FFF2-40B4-BE49-F238E27FC236}">
                  <a16:creationId xmlns:a16="http://schemas.microsoft.com/office/drawing/2014/main" id="{C5A6D8F5-28E9-DB59-76B8-42C4D62B31D2}"/>
                </a:ext>
              </a:extLst>
            </p:cNvPr>
            <p:cNvSpPr txBox="1"/>
            <p:nvPr/>
          </p:nvSpPr>
          <p:spPr>
            <a:xfrm>
              <a:off x="5680259" y="3357787"/>
              <a:ext cx="826246" cy="107722"/>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Azure App Service</a:t>
              </a:r>
            </a:p>
          </p:txBody>
        </p:sp>
        <p:sp>
          <p:nvSpPr>
            <p:cNvPr id="19" name="TextBox 18">
              <a:extLst>
                <a:ext uri="{FF2B5EF4-FFF2-40B4-BE49-F238E27FC236}">
                  <a16:creationId xmlns:a16="http://schemas.microsoft.com/office/drawing/2014/main" id="{6D838394-C626-4C62-C20C-C790036863B2}"/>
                </a:ext>
              </a:extLst>
            </p:cNvPr>
            <p:cNvSpPr txBox="1"/>
            <p:nvPr/>
          </p:nvSpPr>
          <p:spPr>
            <a:xfrm>
              <a:off x="6783374" y="3357787"/>
              <a:ext cx="826246" cy="107722"/>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Azure App Service</a:t>
              </a:r>
            </a:p>
          </p:txBody>
        </p:sp>
      </p:grpSp>
    </p:spTree>
    <p:extLst>
      <p:ext uri="{BB962C8B-B14F-4D97-AF65-F5344CB8AC3E}">
        <p14:creationId xmlns:p14="http://schemas.microsoft.com/office/powerpoint/2010/main" val="3501419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42" presetClass="path" presetSubtype="0" decel="100000" fill="hold" nodeType="withEffect">
                                  <p:stCondLst>
                                    <p:cond delay="200"/>
                                  </p:stCondLst>
                                  <p:childTnLst>
                                    <p:animMotion origin="layout" path="M -1.66667E-6 1.11111E-6 L -1.66667E-6 0.03542 " pathEditMode="relative" rAng="0" ptsTypes="AA">
                                      <p:cBhvr>
                                        <p:cTn id="14" dur="700" spd="-100000" fill="hold"/>
                                        <p:tgtEl>
                                          <p:spTgt spid="68"/>
                                        </p:tgtEl>
                                        <p:attrNameLst>
                                          <p:attrName>ppt_x</p:attrName>
                                          <p:attrName>ppt_y</p:attrName>
                                        </p:attrNameLst>
                                      </p:cBhvr>
                                      <p:rCtr x="0" y="1759"/>
                                    </p:animMotion>
                                  </p:childTnLst>
                                </p:cTn>
                              </p:par>
                              <p:par>
                                <p:cTn id="15" presetID="22" presetClass="entr" presetSubtype="8" fill="hold" nodeType="withEffect">
                                  <p:stCondLst>
                                    <p:cond delay="40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10" presetClass="entr" presetSubtype="0" fill="hold" nodeType="withEffect">
                                  <p:stCondLst>
                                    <p:cond delay="60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42" presetClass="path" presetSubtype="0" decel="100000" fill="hold" nodeType="withEffect">
                                  <p:stCondLst>
                                    <p:cond delay="600"/>
                                  </p:stCondLst>
                                  <p:childTnLst>
                                    <p:animMotion origin="layout" path="M 4.16667E-7 1.11111E-6 L 4.16667E-7 0.03542 " pathEditMode="relative" rAng="0" ptsTypes="AA">
                                      <p:cBhvr>
                                        <p:cTn id="22" dur="700" spd="-100000" fill="hold"/>
                                        <p:tgtEl>
                                          <p:spTgt spid="62"/>
                                        </p:tgtEl>
                                        <p:attrNameLst>
                                          <p:attrName>ppt_x</p:attrName>
                                          <p:attrName>ppt_y</p:attrName>
                                        </p:attrNameLst>
                                      </p:cBhvr>
                                      <p:rCtr x="0" y="1759"/>
                                    </p:animMotion>
                                  </p:childTnLst>
                                </p:cTn>
                              </p:par>
                              <p:par>
                                <p:cTn id="23" presetID="22" presetClass="entr" presetSubtype="4" fill="hold" nodeType="withEffect">
                                  <p:stCondLst>
                                    <p:cond delay="60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42" presetClass="path" presetSubtype="0" decel="100000" fill="hold" grpId="1" nodeType="withEffect">
                                  <p:stCondLst>
                                    <p:cond delay="700"/>
                                  </p:stCondLst>
                                  <p:childTnLst>
                                    <p:animMotion origin="layout" path="M 4.16667E-7 -7.40741E-7 L 4.16667E-7 0.03542 " pathEditMode="relative" rAng="0" ptsTypes="AA">
                                      <p:cBhvr>
                                        <p:cTn id="30" dur="700" spd="-100000" fill="hold"/>
                                        <p:tgtEl>
                                          <p:spTgt spid="76"/>
                                        </p:tgtEl>
                                        <p:attrNameLst>
                                          <p:attrName>ppt_x</p:attrName>
                                          <p:attrName>ppt_y</p:attrName>
                                        </p:attrNameLst>
                                      </p:cBhvr>
                                      <p:rCtr x="0" y="1759"/>
                                    </p:animMotion>
                                  </p:childTnLst>
                                </p:cTn>
                              </p:par>
                              <p:par>
                                <p:cTn id="31" presetID="22" presetClass="entr" presetSubtype="1" fill="hold" nodeType="withEffect">
                                  <p:stCondLst>
                                    <p:cond delay="900"/>
                                  </p:stCondLst>
                                  <p:childTnLst>
                                    <p:set>
                                      <p:cBhvr>
                                        <p:cTn id="32" dur="1" fill="hold">
                                          <p:stCondLst>
                                            <p:cond delay="0"/>
                                          </p:stCondLst>
                                        </p:cTn>
                                        <p:tgtEl>
                                          <p:spTgt spid="78"/>
                                        </p:tgtEl>
                                        <p:attrNameLst>
                                          <p:attrName>style.visibility</p:attrName>
                                        </p:attrNameLst>
                                      </p:cBhvr>
                                      <p:to>
                                        <p:strVal val="visible"/>
                                      </p:to>
                                    </p:set>
                                    <p:animEffect transition="in" filter="wipe(up)">
                                      <p:cBhvr>
                                        <p:cTn id="33" dur="500"/>
                                        <p:tgtEl>
                                          <p:spTgt spid="78"/>
                                        </p:tgtEl>
                                      </p:cBhvr>
                                    </p:animEffect>
                                  </p:childTnLst>
                                </p:cTn>
                              </p:par>
                              <p:par>
                                <p:cTn id="34" presetID="22" presetClass="entr" presetSubtype="1" fill="hold" nodeType="withEffect">
                                  <p:stCondLst>
                                    <p:cond delay="900"/>
                                  </p:stCondLst>
                                  <p:childTnLst>
                                    <p:set>
                                      <p:cBhvr>
                                        <p:cTn id="35" dur="1" fill="hold">
                                          <p:stCondLst>
                                            <p:cond delay="0"/>
                                          </p:stCondLst>
                                        </p:cTn>
                                        <p:tgtEl>
                                          <p:spTgt spid="79"/>
                                        </p:tgtEl>
                                        <p:attrNameLst>
                                          <p:attrName>style.visibility</p:attrName>
                                        </p:attrNameLst>
                                      </p:cBhvr>
                                      <p:to>
                                        <p:strVal val="visible"/>
                                      </p:to>
                                    </p:set>
                                    <p:animEffect transition="in" filter="wipe(up)">
                                      <p:cBhvr>
                                        <p:cTn id="36" dur="500"/>
                                        <p:tgtEl>
                                          <p:spTgt spid="79"/>
                                        </p:tgtEl>
                                      </p:cBhvr>
                                    </p:animEffect>
                                  </p:childTnLst>
                                </p:cTn>
                              </p:par>
                              <p:par>
                                <p:cTn id="37" presetID="22" presetClass="entr" presetSubtype="8" fill="hold" nodeType="withEffect">
                                  <p:stCondLst>
                                    <p:cond delay="900"/>
                                  </p:stCondLst>
                                  <p:childTnLst>
                                    <p:set>
                                      <p:cBhvr>
                                        <p:cTn id="38" dur="1" fill="hold">
                                          <p:stCondLst>
                                            <p:cond delay="0"/>
                                          </p:stCondLst>
                                        </p:cTn>
                                        <p:tgtEl>
                                          <p:spTgt spid="77"/>
                                        </p:tgtEl>
                                        <p:attrNameLst>
                                          <p:attrName>style.visibility</p:attrName>
                                        </p:attrNameLst>
                                      </p:cBhvr>
                                      <p:to>
                                        <p:strVal val="visible"/>
                                      </p:to>
                                    </p:set>
                                    <p:animEffect transition="in" filter="wipe(left)">
                                      <p:cBhvr>
                                        <p:cTn id="39" dur="500"/>
                                        <p:tgtEl>
                                          <p:spTgt spid="77"/>
                                        </p:tgtEl>
                                      </p:cBhvr>
                                    </p:animEffect>
                                  </p:childTnLst>
                                </p:cTn>
                              </p:par>
                              <p:par>
                                <p:cTn id="40" presetID="22" presetClass="entr" presetSubtype="8" fill="hold" nodeType="withEffect">
                                  <p:stCondLst>
                                    <p:cond delay="1200"/>
                                  </p:stCondLst>
                                  <p:childTnLst>
                                    <p:set>
                                      <p:cBhvr>
                                        <p:cTn id="41" dur="1" fill="hold">
                                          <p:stCondLst>
                                            <p:cond delay="0"/>
                                          </p:stCondLst>
                                        </p:cTn>
                                        <p:tgtEl>
                                          <p:spTgt spid="80"/>
                                        </p:tgtEl>
                                        <p:attrNameLst>
                                          <p:attrName>style.visibility</p:attrName>
                                        </p:attrNameLst>
                                      </p:cBhvr>
                                      <p:to>
                                        <p:strVal val="visible"/>
                                      </p:to>
                                    </p:set>
                                    <p:animEffect transition="in" filter="wipe(left)">
                                      <p:cBhvr>
                                        <p:cTn id="42" dur="500"/>
                                        <p:tgtEl>
                                          <p:spTgt spid="80"/>
                                        </p:tgtEl>
                                      </p:cBhvr>
                                    </p:animEffect>
                                  </p:childTnLst>
                                </p:cTn>
                              </p:par>
                              <p:par>
                                <p:cTn id="43" presetID="10" presetClass="entr" presetSubtype="0" fill="hold" nodeType="withEffect">
                                  <p:stCondLst>
                                    <p:cond delay="11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42" presetClass="path" presetSubtype="0" decel="100000" fill="hold" nodeType="withEffect">
                                  <p:stCondLst>
                                    <p:cond delay="1100"/>
                                  </p:stCondLst>
                                  <p:childTnLst>
                                    <p:animMotion origin="layout" path="M 4.375E-6 4.81481E-6 L 4.375E-6 0.03541 " pathEditMode="relative" rAng="0" ptsTypes="AA">
                                      <p:cBhvr>
                                        <p:cTn id="47" dur="700" spd="-100000" fill="hold"/>
                                        <p:tgtEl>
                                          <p:spTgt spid="4"/>
                                        </p:tgtEl>
                                        <p:attrNameLst>
                                          <p:attrName>ppt_x</p:attrName>
                                          <p:attrName>ppt_y</p:attrName>
                                        </p:attrNameLst>
                                      </p:cBhvr>
                                      <p:rCtr x="0" y="1759"/>
                                    </p:animMotion>
                                  </p:childTnLst>
                                </p:cTn>
                              </p:par>
                              <p:par>
                                <p:cTn id="48" presetID="10" presetClass="entr" presetSubtype="0" fill="hold" nodeType="withEffect">
                                  <p:stCondLst>
                                    <p:cond delay="110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42" presetClass="path" presetSubtype="0" decel="100000" fill="hold" nodeType="withEffect">
                                  <p:stCondLst>
                                    <p:cond delay="1100"/>
                                  </p:stCondLst>
                                  <p:childTnLst>
                                    <p:animMotion origin="layout" path="M 0 2.22222E-6 L 0 0.03541 " pathEditMode="relative" rAng="0" ptsTypes="AA">
                                      <p:cBhvr>
                                        <p:cTn id="52" dur="700" spd="-100000" fill="hold"/>
                                        <p:tgtEl>
                                          <p:spTgt spid="9"/>
                                        </p:tgtEl>
                                        <p:attrNameLst>
                                          <p:attrName>ppt_x</p:attrName>
                                          <p:attrName>ppt_y</p:attrName>
                                        </p:attrNameLst>
                                      </p:cBhvr>
                                      <p:rCtr x="0" y="1759"/>
                                    </p:animMotion>
                                  </p:childTnLst>
                                </p:cTn>
                              </p:par>
                              <p:par>
                                <p:cTn id="53" presetID="10" presetClass="entr" presetSubtype="0" fill="hold" nodeType="withEffect">
                                  <p:stCondLst>
                                    <p:cond delay="110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par>
                                <p:cTn id="56" presetID="42" presetClass="path" presetSubtype="0" decel="100000" fill="hold" nodeType="withEffect">
                                  <p:stCondLst>
                                    <p:cond delay="1100"/>
                                  </p:stCondLst>
                                  <p:childTnLst>
                                    <p:animMotion origin="layout" path="M 0 2.22222E-6 L 0 0.03541 " pathEditMode="relative" rAng="0" ptsTypes="AA">
                                      <p:cBhvr>
                                        <p:cTn id="57" dur="700" spd="-100000" fill="hold"/>
                                        <p:tgtEl>
                                          <p:spTgt spid="72"/>
                                        </p:tgtEl>
                                        <p:attrNameLst>
                                          <p:attrName>ppt_x</p:attrName>
                                          <p:attrName>ppt_y</p:attrName>
                                        </p:attrNameLst>
                                      </p:cBhvr>
                                      <p:rCtr x="0" y="1759"/>
                                    </p:animMotion>
                                  </p:childTnLst>
                                </p:cTn>
                              </p:par>
                              <p:par>
                                <p:cTn id="58" presetID="10" presetClass="entr" presetSubtype="0" fill="hold" nodeType="withEffect">
                                  <p:stCondLst>
                                    <p:cond delay="150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42" presetClass="path" presetSubtype="0" decel="100000" fill="hold" nodeType="withEffect">
                                  <p:stCondLst>
                                    <p:cond delay="1500"/>
                                  </p:stCondLst>
                                  <p:childTnLst>
                                    <p:animMotion origin="layout" path="M 0 2.22222E-6 L 0 0.03541 " pathEditMode="relative" rAng="0" ptsTypes="AA">
                                      <p:cBhvr>
                                        <p:cTn id="62"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6" grpId="0"/>
      <p:bldP spid="7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32E8-3993-959A-8571-0C9BFCEBCFDC}"/>
              </a:ext>
            </a:extLst>
          </p:cNvPr>
          <p:cNvSpPr>
            <a:spLocks noGrp="1"/>
          </p:cNvSpPr>
          <p:nvPr>
            <p:ph type="title"/>
          </p:nvPr>
        </p:nvSpPr>
        <p:spPr/>
        <p:txBody>
          <a:bodyPr/>
          <a:lstStyle/>
          <a:p>
            <a:r>
              <a:rPr lang="en-US">
                <a:latin typeface="Open Sans ExtraBold"/>
                <a:ea typeface="Open Sans ExtraBold"/>
                <a:cs typeface="Open Sans ExtraBold"/>
              </a:rPr>
              <a:t>Key takeaways</a:t>
            </a:r>
            <a:endParaRPr lang="en-US"/>
          </a:p>
        </p:txBody>
      </p:sp>
      <p:sp>
        <p:nvSpPr>
          <p:cNvPr id="3" name="Text Placeholder 2">
            <a:extLst>
              <a:ext uri="{FF2B5EF4-FFF2-40B4-BE49-F238E27FC236}">
                <a16:creationId xmlns:a16="http://schemas.microsoft.com/office/drawing/2014/main" id="{1777E871-F099-198D-6FDF-8499AD0DAC93}"/>
              </a:ext>
            </a:extLst>
          </p:cNvPr>
          <p:cNvSpPr>
            <a:spLocks noGrp="1"/>
          </p:cNvSpPr>
          <p:nvPr>
            <p:ph type="body" sz="quarter" idx="16"/>
          </p:nvPr>
        </p:nvSpPr>
        <p:spPr/>
        <p:txBody>
          <a:bodyPr/>
          <a:lstStyle/>
          <a:p>
            <a:r>
              <a:rPr lang="en-US" dirty="0">
                <a:gradFill>
                  <a:gsLst>
                    <a:gs pos="45000">
                      <a:srgbClr val="4F2BD3"/>
                    </a:gs>
                    <a:gs pos="100000">
                      <a:srgbClr val="D502A9"/>
                    </a:gs>
                  </a:gsLst>
                  <a:lin ang="4800000" scaled="0"/>
                </a:gradFill>
                <a:latin typeface="Open Sans ExtraBold"/>
                <a:ea typeface="Open Sans ExtraBold"/>
                <a:cs typeface="Open Sans ExtraBold"/>
              </a:rPr>
              <a:t>"Classic" web app hosted on-premises</a:t>
            </a:r>
            <a:endParaRPr lang="en-US" dirty="0">
              <a:gradFill>
                <a:gsLst>
                  <a:gs pos="45000">
                    <a:srgbClr val="4F2BD3"/>
                  </a:gs>
                  <a:gs pos="100000">
                    <a:srgbClr val="D502A9"/>
                  </a:gs>
                </a:gsLst>
                <a:lin ang="4800000" scaled="0"/>
              </a:gradFill>
            </a:endParaRPr>
          </a:p>
        </p:txBody>
      </p:sp>
      <p:sp>
        <p:nvSpPr>
          <p:cNvPr id="4" name="Text Placeholder 3">
            <a:extLst>
              <a:ext uri="{FF2B5EF4-FFF2-40B4-BE49-F238E27FC236}">
                <a16:creationId xmlns:a16="http://schemas.microsoft.com/office/drawing/2014/main" id="{A5E1FDE7-CE52-4266-EAE8-000AD0C88421}"/>
              </a:ext>
            </a:extLst>
          </p:cNvPr>
          <p:cNvSpPr>
            <a:spLocks noGrp="1"/>
          </p:cNvSpPr>
          <p:nvPr>
            <p:ph type="body" sz="quarter" idx="14"/>
          </p:nvPr>
        </p:nvSpPr>
        <p:spPr>
          <a:xfrm>
            <a:off x="570677" y="1867772"/>
            <a:ext cx="5158894" cy="2806922"/>
          </a:xfrm>
        </p:spPr>
        <p:txBody>
          <a:bodyPr/>
          <a:lstStyle/>
          <a:p>
            <a:pPr marL="285750" indent="-285750">
              <a:buFont typeface="Arial" panose="020B0604020202020204" pitchFamily="34" charset="0"/>
              <a:buChar char="•"/>
            </a:pPr>
            <a:r>
              <a:rPr lang="en-US" sz="1600" b="1" dirty="0"/>
              <a:t>Migrate and modernize </a:t>
            </a:r>
            <a:r>
              <a:rPr lang="en-US" sz="1600" dirty="0"/>
              <a:t>your classic ASP.NET web app on-premises using AI assisted tools available from Visual Studio marketplace and Azure Migrate. </a:t>
            </a:r>
            <a:r>
              <a:rPr lang="en-US" sz="1600" b="1" dirty="0"/>
              <a:t>Deploy </a:t>
            </a:r>
            <a:r>
              <a:rPr lang="en-US" sz="1600" dirty="0"/>
              <a:t>these web apps to App Service to reap benefits enabled by the platform like </a:t>
            </a:r>
            <a:r>
              <a:rPr lang="en-US" sz="1600" b="1" dirty="0"/>
              <a:t>scaling, quick deployment, security</a:t>
            </a:r>
            <a:r>
              <a:rPr lang="en-US" sz="1600" dirty="0"/>
              <a:t> etc..</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Integrate generative AI capabilities </a:t>
            </a:r>
            <a:r>
              <a:rPr lang="en-US" sz="1600" dirty="0"/>
              <a:t>with your existing ASP.NET web apps without the need to completely redesign and redevelop them, resulting in </a:t>
            </a:r>
            <a:r>
              <a:rPr lang="en-US" sz="1600" b="1" dirty="0"/>
              <a:t>time and cost savings</a:t>
            </a:r>
            <a:r>
              <a:rPr lang="en-US" sz="1600" dirty="0"/>
              <a:t>.</a:t>
            </a:r>
          </a:p>
        </p:txBody>
      </p:sp>
      <p:sp>
        <p:nvSpPr>
          <p:cNvPr id="6" name="Text Placeholder 5">
            <a:extLst>
              <a:ext uri="{FF2B5EF4-FFF2-40B4-BE49-F238E27FC236}">
                <a16:creationId xmlns:a16="http://schemas.microsoft.com/office/drawing/2014/main" id="{16993BC7-316F-12CF-A596-C92AEB3BAF76}"/>
              </a:ext>
            </a:extLst>
          </p:cNvPr>
          <p:cNvSpPr>
            <a:spLocks noGrp="1"/>
          </p:cNvSpPr>
          <p:nvPr>
            <p:ph type="body" sz="quarter" idx="19"/>
          </p:nvPr>
        </p:nvSpPr>
        <p:spPr/>
        <p:txBody>
          <a:bodyPr/>
          <a:lstStyle/>
          <a:p>
            <a:r>
              <a:rPr lang="en-US">
                <a:gradFill>
                  <a:gsLst>
                    <a:gs pos="47000">
                      <a:srgbClr val="4F2BD3"/>
                    </a:gs>
                    <a:gs pos="100000">
                      <a:srgbClr val="D502A9"/>
                    </a:gs>
                  </a:gsLst>
                  <a:lin ang="4200000" scaled="0"/>
                </a:gradFill>
                <a:latin typeface="Open Sans ExtraBold"/>
                <a:ea typeface="Open Sans ExtraBold"/>
                <a:cs typeface="Open Sans ExtraBold"/>
              </a:rPr>
              <a:t>Intelligent web app in the cloud</a:t>
            </a:r>
            <a:endParaRPr lang="en-US">
              <a:gradFill>
                <a:gsLst>
                  <a:gs pos="47000">
                    <a:srgbClr val="4F2BD3"/>
                  </a:gs>
                  <a:gs pos="100000">
                    <a:srgbClr val="D502A9"/>
                  </a:gs>
                </a:gsLst>
                <a:lin ang="4200000" scaled="0"/>
              </a:gradFill>
            </a:endParaRPr>
          </a:p>
        </p:txBody>
      </p:sp>
      <p:sp>
        <p:nvSpPr>
          <p:cNvPr id="9" name="Text Placeholder 3">
            <a:extLst>
              <a:ext uri="{FF2B5EF4-FFF2-40B4-BE49-F238E27FC236}">
                <a16:creationId xmlns:a16="http://schemas.microsoft.com/office/drawing/2014/main" id="{DBC1D8DA-EAC4-D2B5-0EAC-16A15BC38E75}"/>
              </a:ext>
            </a:extLst>
          </p:cNvPr>
          <p:cNvSpPr txBox="1">
            <a:spLocks/>
          </p:cNvSpPr>
          <p:nvPr/>
        </p:nvSpPr>
        <p:spPr>
          <a:xfrm>
            <a:off x="5876968" y="1867772"/>
            <a:ext cx="5158894" cy="206825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5"/>
              </a:buClr>
              <a:buSzPct val="90000"/>
              <a:buFontTx/>
              <a:buNone/>
              <a:tabLst/>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6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6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4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lang="en-US" sz="14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Develop</a:t>
            </a:r>
            <a:r>
              <a:rPr lang="en-US" sz="1600" dirty="0"/>
              <a:t> new modern .NET web apps and </a:t>
            </a:r>
            <a:r>
              <a:rPr lang="en-US" sz="1600" b="1" dirty="0"/>
              <a:t>deploy</a:t>
            </a:r>
            <a:r>
              <a:rPr lang="en-US" sz="1600" dirty="0"/>
              <a:t> them to App Service to </a:t>
            </a:r>
            <a:r>
              <a:rPr lang="en-US" sz="1600" b="1" dirty="0"/>
              <a:t>reap platform enabled benefits.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Integrate advanced generative AI capabilities </a:t>
            </a:r>
            <a:r>
              <a:rPr lang="en-US" sz="1600" dirty="0"/>
              <a:t>for your .NET web apps like semantic kernel , </a:t>
            </a:r>
            <a:r>
              <a:rPr lang="en-US" sz="1600" dirty="0" err="1"/>
              <a:t>LangChain</a:t>
            </a:r>
            <a:r>
              <a:rPr lang="en-US" sz="1600" dirty="0"/>
              <a:t> variants, vector caching using sidecar feature.</a:t>
            </a:r>
          </a:p>
        </p:txBody>
      </p:sp>
    </p:spTree>
    <p:extLst>
      <p:ext uri="{BB962C8B-B14F-4D97-AF65-F5344CB8AC3E}">
        <p14:creationId xmlns:p14="http://schemas.microsoft.com/office/powerpoint/2010/main" val="1620385460"/>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E972F98F-EDF1-E09E-550B-42C6D679D9A4}"/>
              </a:ext>
            </a:extLst>
          </p:cNvPr>
          <p:cNvGrpSpPr/>
          <p:nvPr/>
        </p:nvGrpSpPr>
        <p:grpSpPr>
          <a:xfrm>
            <a:off x="584201" y="1548063"/>
            <a:ext cx="11025188" cy="3696689"/>
            <a:chOff x="584201" y="1548063"/>
            <a:chExt cx="11025188" cy="3696689"/>
          </a:xfrm>
        </p:grpSpPr>
        <p:sp>
          <p:nvSpPr>
            <p:cNvPr id="8" name="!!container">
              <a:extLst>
                <a:ext uri="{FF2B5EF4-FFF2-40B4-BE49-F238E27FC236}">
                  <a16:creationId xmlns:a16="http://schemas.microsoft.com/office/drawing/2014/main" id="{F65A4D86-EC54-B1CD-56AB-625F9F181806}"/>
                </a:ext>
                <a:ext uri="{C183D7F6-B498-43B3-948B-1728B52AA6E4}">
                  <adec:decorative xmlns:adec="http://schemas.microsoft.com/office/drawing/2017/decorative" val="1"/>
                </a:ext>
              </a:extLst>
            </p:cNvPr>
            <p:cNvSpPr>
              <a:spLocks/>
            </p:cNvSpPr>
            <p:nvPr/>
          </p:nvSpPr>
          <p:spPr bwMode="auto">
            <a:xfrm>
              <a:off x="584201" y="1548130"/>
              <a:ext cx="5367337" cy="1880075"/>
            </a:xfrm>
            <a:prstGeom prst="roundRect">
              <a:avLst>
                <a:gd name="adj" fmla="val 286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rPr>
                <a:t>a</a:t>
              </a:r>
            </a:p>
          </p:txBody>
        </p:sp>
        <p:sp>
          <p:nvSpPr>
            <p:cNvPr id="9" name="!!container">
              <a:extLst>
                <a:ext uri="{FF2B5EF4-FFF2-40B4-BE49-F238E27FC236}">
                  <a16:creationId xmlns:a16="http://schemas.microsoft.com/office/drawing/2014/main" id="{C010116F-F011-B4A7-959E-9BB08B7C5E5A}"/>
                </a:ext>
                <a:ext uri="{C183D7F6-B498-43B3-948B-1728B52AA6E4}">
                  <adec:decorative xmlns:adec="http://schemas.microsoft.com/office/drawing/2017/decorative" val="1"/>
                </a:ext>
              </a:extLst>
            </p:cNvPr>
            <p:cNvSpPr>
              <a:spLocks/>
            </p:cNvSpPr>
            <p:nvPr/>
          </p:nvSpPr>
          <p:spPr bwMode="auto">
            <a:xfrm>
              <a:off x="6242049" y="1548063"/>
              <a:ext cx="5367340" cy="1880937"/>
            </a:xfrm>
            <a:prstGeom prst="roundRect">
              <a:avLst>
                <a:gd name="adj" fmla="val 286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rPr>
                <a:t>a</a:t>
              </a:r>
            </a:p>
          </p:txBody>
        </p:sp>
        <p:sp>
          <p:nvSpPr>
            <p:cNvPr id="11" name="!!container">
              <a:extLst>
                <a:ext uri="{FF2B5EF4-FFF2-40B4-BE49-F238E27FC236}">
                  <a16:creationId xmlns:a16="http://schemas.microsoft.com/office/drawing/2014/main" id="{C8C69A83-045E-810F-CB90-8541C77D9D78}"/>
                </a:ext>
                <a:ext uri="{C183D7F6-B498-43B3-948B-1728B52AA6E4}">
                  <adec:decorative xmlns:adec="http://schemas.microsoft.com/office/drawing/2017/decorative" val="1"/>
                </a:ext>
              </a:extLst>
            </p:cNvPr>
            <p:cNvSpPr>
              <a:spLocks/>
            </p:cNvSpPr>
            <p:nvPr/>
          </p:nvSpPr>
          <p:spPr bwMode="auto">
            <a:xfrm>
              <a:off x="584201" y="3570431"/>
              <a:ext cx="5367337" cy="1674321"/>
            </a:xfrm>
            <a:prstGeom prst="roundRect">
              <a:avLst>
                <a:gd name="adj" fmla="val 286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rPr>
                <a:t>a</a:t>
              </a:r>
            </a:p>
          </p:txBody>
        </p:sp>
        <p:sp>
          <p:nvSpPr>
            <p:cNvPr id="13" name="!!container">
              <a:extLst>
                <a:ext uri="{FF2B5EF4-FFF2-40B4-BE49-F238E27FC236}">
                  <a16:creationId xmlns:a16="http://schemas.microsoft.com/office/drawing/2014/main" id="{785C73F6-8DED-67AB-2162-5270B957A5A3}"/>
                </a:ext>
                <a:ext uri="{C183D7F6-B498-43B3-948B-1728B52AA6E4}">
                  <adec:decorative xmlns:adec="http://schemas.microsoft.com/office/drawing/2017/decorative" val="1"/>
                </a:ext>
              </a:extLst>
            </p:cNvPr>
            <p:cNvSpPr>
              <a:spLocks/>
            </p:cNvSpPr>
            <p:nvPr/>
          </p:nvSpPr>
          <p:spPr bwMode="auto">
            <a:xfrm>
              <a:off x="6242049" y="3510375"/>
              <a:ext cx="5367340" cy="777240"/>
            </a:xfrm>
            <a:prstGeom prst="roundRect">
              <a:avLst>
                <a:gd name="adj" fmla="val 612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rPr>
                <a:t>a</a:t>
              </a:r>
            </a:p>
          </p:txBody>
        </p:sp>
      </p:grpSp>
      <p:sp>
        <p:nvSpPr>
          <p:cNvPr id="23" name="Title 22">
            <a:extLst>
              <a:ext uri="{FF2B5EF4-FFF2-40B4-BE49-F238E27FC236}">
                <a16:creationId xmlns:a16="http://schemas.microsoft.com/office/drawing/2014/main" id="{1C416BB0-0F20-2AF2-48EE-F027BCE58C26}"/>
              </a:ext>
            </a:extLst>
          </p:cNvPr>
          <p:cNvSpPr>
            <a:spLocks noGrp="1"/>
          </p:cNvSpPr>
          <p:nvPr>
            <p:ph type="title"/>
          </p:nvPr>
        </p:nvSpPr>
        <p:spPr>
          <a:xfrm>
            <a:off x="588263" y="457200"/>
            <a:ext cx="11018520" cy="553998"/>
          </a:xfrm>
        </p:spPr>
        <p:txBody>
          <a:bodyPr/>
          <a:lstStyle/>
          <a:p>
            <a:pPr algn="ctr"/>
            <a:r>
              <a:rPr lang="en-US" dirty="0"/>
              <a:t>Get started today!</a:t>
            </a:r>
          </a:p>
        </p:txBody>
      </p:sp>
      <p:sp>
        <p:nvSpPr>
          <p:cNvPr id="16" name="TextBox 15">
            <a:extLst>
              <a:ext uri="{FF2B5EF4-FFF2-40B4-BE49-F238E27FC236}">
                <a16:creationId xmlns:a16="http://schemas.microsoft.com/office/drawing/2014/main" id="{D603F9BD-5EF8-2F3E-FAC8-07C14D2C51C6}"/>
              </a:ext>
            </a:extLst>
          </p:cNvPr>
          <p:cNvSpPr txBox="1"/>
          <p:nvPr/>
        </p:nvSpPr>
        <p:spPr>
          <a:xfrm>
            <a:off x="6529670" y="3621996"/>
            <a:ext cx="507711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spcBef>
                <a:spcPts val="1500"/>
              </a:spcBef>
            </a:pPr>
            <a:r>
              <a:rPr lang="en-US" sz="1800" b="1" dirty="0">
                <a:latin typeface="Open Sans" panose="020B0606030504020204" pitchFamily="34" charset="0"/>
                <a:ea typeface="Open Sans" panose="020B0606030504020204" pitchFamily="34" charset="0"/>
                <a:cs typeface="Open Sans" panose="020B0606030504020204" pitchFamily="34" charset="0"/>
              </a:rPr>
              <a:t>Azure App Service on X/Twitter</a:t>
            </a:r>
            <a:br>
              <a:rPr lang="en-US" sz="1800" b="1" dirty="0">
                <a:latin typeface="Open Sans" panose="020B0606030504020204" pitchFamily="34" charset="0"/>
                <a:ea typeface="Open Sans" panose="020B0606030504020204" pitchFamily="34" charset="0"/>
                <a:cs typeface="Open Sans" panose="020B0606030504020204" pitchFamily="34" charset="0"/>
              </a:rPr>
            </a:b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@AzAppService</a:t>
            </a:r>
          </a:p>
        </p:txBody>
      </p:sp>
      <p:grpSp>
        <p:nvGrpSpPr>
          <p:cNvPr id="37" name="Group 36">
            <a:extLst>
              <a:ext uri="{FF2B5EF4-FFF2-40B4-BE49-F238E27FC236}">
                <a16:creationId xmlns:a16="http://schemas.microsoft.com/office/drawing/2014/main" id="{80A5DB67-7FE1-132D-D575-E5A4670C2C46}"/>
              </a:ext>
            </a:extLst>
          </p:cNvPr>
          <p:cNvGrpSpPr/>
          <p:nvPr/>
        </p:nvGrpSpPr>
        <p:grpSpPr>
          <a:xfrm>
            <a:off x="872835" y="1930990"/>
            <a:ext cx="5077114" cy="1300356"/>
            <a:chOff x="872835" y="1930990"/>
            <a:chExt cx="5077114" cy="1300356"/>
          </a:xfrm>
        </p:grpSpPr>
        <p:sp>
          <p:nvSpPr>
            <p:cNvPr id="14" name="TextBox 13">
              <a:extLst>
                <a:ext uri="{FF2B5EF4-FFF2-40B4-BE49-F238E27FC236}">
                  <a16:creationId xmlns:a16="http://schemas.microsoft.com/office/drawing/2014/main" id="{B447A2B2-FB9D-C983-3D2A-659CE96570A4}"/>
                </a:ext>
              </a:extLst>
            </p:cNvPr>
            <p:cNvSpPr txBox="1"/>
            <p:nvPr/>
          </p:nvSpPr>
          <p:spPr>
            <a:xfrm>
              <a:off x="872836" y="1930990"/>
              <a:ext cx="5077113" cy="130035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spcBef>
                  <a:spcPts val="1500"/>
                </a:spcBef>
              </a:pPr>
              <a:r>
                <a:rPr lang="en-US" sz="1800" b="1" dirty="0">
                  <a:latin typeface="Open Sans" panose="020B0606030504020204" pitchFamily="34" charset="0"/>
                  <a:ea typeface="Open Sans" panose="020B0606030504020204" pitchFamily="34" charset="0"/>
                  <a:cs typeface="Open Sans" panose="020B0606030504020204" pitchFamily="34" charset="0"/>
                </a:rPr>
                <a:t>Azure App Service</a:t>
              </a:r>
              <a:br>
                <a:rPr lang="en-US" sz="1800" dirty="0">
                  <a:latin typeface="Open Sans" panose="020B0606030504020204" pitchFamily="34" charset="0"/>
                  <a:ea typeface="Open Sans" panose="020B0606030504020204" pitchFamily="34" charset="0"/>
                  <a:cs typeface="Open Sans" panose="020B0606030504020204" pitchFamily="34" charset="0"/>
                </a:rPr>
              </a:b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aka.ms/</a:t>
              </a:r>
              <a:r>
                <a:rPr lang="en-US" sz="1800" dirty="0" err="1">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ModernApps</a:t>
              </a: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t>
              </a:r>
              <a:r>
                <a:rPr lang="en-US" sz="1800" dirty="0" err="1">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AppService</a:t>
              </a:r>
              <a:endPar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endParaRPr>
            </a:p>
            <a:p>
              <a:pPr algn="l">
                <a:spcBef>
                  <a:spcPts val="1500"/>
                </a:spcBef>
              </a:pPr>
              <a:r>
                <a:rPr lang="en-US" sz="1800" b="1" dirty="0">
                  <a:latin typeface="Open Sans" panose="020B0606030504020204" pitchFamily="34" charset="0"/>
                  <a:ea typeface="Open Sans" panose="020B0606030504020204" pitchFamily="34" charset="0"/>
                  <a:cs typeface="Open Sans" panose="020B0606030504020204" pitchFamily="34" charset="0"/>
                </a:rPr>
                <a:t>Generative AI on App Service</a:t>
              </a:r>
              <a:br>
                <a:rPr lang="en-US" sz="1800" dirty="0">
                  <a:latin typeface="Open Sans" panose="020B0606030504020204" pitchFamily="34" charset="0"/>
                  <a:ea typeface="Open Sans" panose="020B0606030504020204" pitchFamily="34" charset="0"/>
                  <a:cs typeface="Open Sans" panose="020B0606030504020204" pitchFamily="34" charset="0"/>
                </a:rPr>
              </a:b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aka.ms/</a:t>
              </a:r>
              <a:r>
                <a:rPr lang="en-US" sz="1800" dirty="0" err="1">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GenAIonAppService</a:t>
              </a:r>
              <a:endPar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 name="Straight Connector 26">
              <a:extLst>
                <a:ext uri="{FF2B5EF4-FFF2-40B4-BE49-F238E27FC236}">
                  <a16:creationId xmlns:a16="http://schemas.microsoft.com/office/drawing/2014/main" id="{0A667ABD-4A16-7684-A89E-DD22971B74DC}"/>
                </a:ext>
              </a:extLst>
            </p:cNvPr>
            <p:cNvCxnSpPr>
              <a:cxnSpLocks/>
            </p:cNvCxnSpPr>
            <p:nvPr/>
          </p:nvCxnSpPr>
          <p:spPr>
            <a:xfrm>
              <a:off x="872835" y="2619605"/>
              <a:ext cx="4834281" cy="0"/>
            </a:xfrm>
            <a:prstGeom prst="line">
              <a:avLst/>
            </a:prstGeom>
            <a:ln w="12700" cap="sq">
              <a:solidFill>
                <a:srgbClr val="D9D9D6"/>
              </a:solidFill>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E6917246-18ED-5262-90A5-522772A55C7F}"/>
              </a:ext>
            </a:extLst>
          </p:cNvPr>
          <p:cNvGrpSpPr/>
          <p:nvPr/>
        </p:nvGrpSpPr>
        <p:grpSpPr>
          <a:xfrm>
            <a:off x="872835" y="3594087"/>
            <a:ext cx="5223165" cy="1672766"/>
            <a:chOff x="872835" y="3594087"/>
            <a:chExt cx="5223165" cy="1672766"/>
          </a:xfrm>
        </p:grpSpPr>
        <p:sp>
          <p:nvSpPr>
            <p:cNvPr id="15" name="TextBox 14">
              <a:extLst>
                <a:ext uri="{FF2B5EF4-FFF2-40B4-BE49-F238E27FC236}">
                  <a16:creationId xmlns:a16="http://schemas.microsoft.com/office/drawing/2014/main" id="{83E03BEC-D63A-ED99-F40A-C73C34057B9F}"/>
                </a:ext>
              </a:extLst>
            </p:cNvPr>
            <p:cNvSpPr txBox="1"/>
            <p:nvPr/>
          </p:nvSpPr>
          <p:spPr>
            <a:xfrm>
              <a:off x="872836" y="3594087"/>
              <a:ext cx="5223164" cy="167276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spcBef>
                  <a:spcPts val="1500"/>
                </a:spcBef>
              </a:pPr>
              <a:r>
                <a:rPr lang="en-US" sz="1800" b="1" dirty="0">
                  <a:latin typeface="Open Sans" panose="020B0606030504020204" pitchFamily="34" charset="0"/>
                  <a:ea typeface="Open Sans" panose="020B0606030504020204" pitchFamily="34" charset="0"/>
                  <a:cs typeface="Open Sans" panose="020B0606030504020204" pitchFamily="34" charset="0"/>
                </a:rPr>
                <a:t>Reliable Web App Pattern and Landing Zones</a:t>
              </a:r>
              <a:br>
                <a:rPr lang="en-US" sz="1800" dirty="0">
                  <a:latin typeface="Open Sans" panose="020B0606030504020204" pitchFamily="34" charset="0"/>
                  <a:ea typeface="Open Sans" panose="020B0606030504020204" pitchFamily="34" charset="0"/>
                  <a:cs typeface="Open Sans" panose="020B0606030504020204" pitchFamily="34" charset="0"/>
                </a:rPr>
              </a:b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aka.ms/</a:t>
              </a:r>
              <a:r>
                <a:rPr lang="en-US" sz="1800" dirty="0" err="1">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eap</a:t>
              </a: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t>
              </a:r>
              <a:r>
                <a:rPr lang="en-US" sz="1800" dirty="0" err="1">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rwa</a:t>
              </a: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 </a:t>
              </a:r>
            </a:p>
            <a:p>
              <a:pPr algn="l">
                <a:lnSpc>
                  <a:spcPct val="65000"/>
                </a:lnSpc>
                <a:spcBef>
                  <a:spcPts val="1500"/>
                </a:spcBef>
              </a:pP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aka.ms/</a:t>
              </a:r>
              <a:r>
                <a:rPr lang="en-US" sz="1800" dirty="0" err="1">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EnterpriseScale-AppService</a:t>
              </a: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 </a:t>
              </a:r>
            </a:p>
            <a:p>
              <a:pPr algn="l">
                <a:spcBef>
                  <a:spcPts val="1500"/>
                </a:spcBef>
              </a:pPr>
              <a:r>
                <a:rPr lang="en-US" sz="1800" b="1" dirty="0">
                  <a:latin typeface="Open Sans" panose="020B0606030504020204" pitchFamily="34" charset="0"/>
                  <a:ea typeface="Open Sans" panose="020B0606030504020204" pitchFamily="34" charset="0"/>
                  <a:cs typeface="Open Sans" panose="020B0606030504020204" pitchFamily="34" charset="0"/>
                </a:rPr>
                <a:t>Azure App Service Community Standups</a:t>
              </a:r>
              <a:br>
                <a:rPr lang="en-US" sz="1800" dirty="0">
                  <a:latin typeface="Open Sans" panose="020B0606030504020204" pitchFamily="34" charset="0"/>
                  <a:ea typeface="Open Sans" panose="020B0606030504020204" pitchFamily="34" charset="0"/>
                  <a:cs typeface="Open Sans" panose="020B0606030504020204" pitchFamily="34" charset="0"/>
                </a:rPr>
              </a:b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aka.ms/</a:t>
              </a:r>
              <a:r>
                <a:rPr lang="en-US" sz="1800" dirty="0" err="1">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AppSvcCommunityStandups</a:t>
              </a:r>
              <a:endPar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9" name="Straight Connector 28">
              <a:extLst>
                <a:ext uri="{FF2B5EF4-FFF2-40B4-BE49-F238E27FC236}">
                  <a16:creationId xmlns:a16="http://schemas.microsoft.com/office/drawing/2014/main" id="{B75F7F98-1B74-CBBA-6294-A61A017DE04F}"/>
                </a:ext>
              </a:extLst>
            </p:cNvPr>
            <p:cNvCxnSpPr>
              <a:cxnSpLocks/>
            </p:cNvCxnSpPr>
            <p:nvPr/>
          </p:nvCxnSpPr>
          <p:spPr>
            <a:xfrm>
              <a:off x="872835" y="4557188"/>
              <a:ext cx="4834281" cy="0"/>
            </a:xfrm>
            <a:prstGeom prst="line">
              <a:avLst/>
            </a:prstGeom>
            <a:ln w="12700" cap="sq">
              <a:solidFill>
                <a:srgbClr val="D9D9D6"/>
              </a:solidFill>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D735CAEE-1839-73D6-B146-CF696F353194}"/>
              </a:ext>
            </a:extLst>
          </p:cNvPr>
          <p:cNvGrpSpPr/>
          <p:nvPr/>
        </p:nvGrpSpPr>
        <p:grpSpPr>
          <a:xfrm>
            <a:off x="6529670" y="1567221"/>
            <a:ext cx="4771264" cy="1899559"/>
            <a:chOff x="6529669" y="1567221"/>
            <a:chExt cx="5077113" cy="1899559"/>
          </a:xfrm>
        </p:grpSpPr>
        <p:sp>
          <p:nvSpPr>
            <p:cNvPr id="18" name="TextBox 17">
              <a:extLst>
                <a:ext uri="{FF2B5EF4-FFF2-40B4-BE49-F238E27FC236}">
                  <a16:creationId xmlns:a16="http://schemas.microsoft.com/office/drawing/2014/main" id="{AF517665-ED17-8B2B-685F-616709467BAB}"/>
                </a:ext>
              </a:extLst>
            </p:cNvPr>
            <p:cNvSpPr txBox="1"/>
            <p:nvPr/>
          </p:nvSpPr>
          <p:spPr>
            <a:xfrm>
              <a:off x="6529669" y="1567221"/>
              <a:ext cx="5077113" cy="18995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spcBef>
                  <a:spcPts val="1500"/>
                </a:spcBef>
              </a:pPr>
              <a:r>
                <a:rPr lang="en-US" sz="1800" b="1" dirty="0">
                  <a:latin typeface="Open Sans" panose="020B0606030504020204" pitchFamily="34" charset="0"/>
                  <a:ea typeface="Open Sans" panose="020B0606030504020204" pitchFamily="34" charset="0"/>
                  <a:cs typeface="Open Sans" panose="020B0606030504020204" pitchFamily="34" charset="0"/>
                </a:rPr>
                <a:t>Azure App Modernization</a:t>
              </a:r>
              <a:br>
                <a:rPr lang="en-US" sz="1800" dirty="0">
                  <a:latin typeface="Open Sans" panose="020B0606030504020204" pitchFamily="34" charset="0"/>
                  <a:ea typeface="Open Sans" panose="020B0606030504020204" pitchFamily="34" charset="0"/>
                  <a:cs typeface="Open Sans" panose="020B0606030504020204" pitchFamily="34" charset="0"/>
                </a:rPr>
              </a:b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aka.ms/</a:t>
              </a:r>
              <a:r>
                <a:rPr lang="en-US" sz="1800" dirty="0" err="1">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CopilotforCodeAssessment</a:t>
              </a:r>
              <a:b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b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aka.ms/</a:t>
              </a:r>
              <a:r>
                <a:rPr lang="en-US" sz="1800" dirty="0" err="1">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appcat</a:t>
              </a:r>
              <a:endPar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endParaRPr>
            </a:p>
            <a:p>
              <a:pPr algn="l">
                <a:lnSpc>
                  <a:spcPts val="1900"/>
                </a:lnSpc>
                <a:spcBef>
                  <a:spcPts val="1500"/>
                </a:spcBef>
              </a:pPr>
              <a:r>
                <a:rPr lang="en-US" sz="1800" b="1" dirty="0">
                  <a:latin typeface="Open Sans" panose="020B0606030504020204" pitchFamily="34" charset="0"/>
                  <a:ea typeface="Open Sans" panose="020B0606030504020204" pitchFamily="34" charset="0"/>
                  <a:cs typeface="Open Sans" panose="020B0606030504020204" pitchFamily="34" charset="0"/>
                </a:rPr>
                <a:t>“Apps on Azure” blog articles</a:t>
              </a:r>
              <a:br>
                <a:rPr lang="en-US" sz="1800" b="1" dirty="0">
                  <a:latin typeface="Open Sans" panose="020B0606030504020204" pitchFamily="34" charset="0"/>
                  <a:ea typeface="Open Sans" panose="020B0606030504020204" pitchFamily="34" charset="0"/>
                  <a:cs typeface="Open Sans" panose="020B0606030504020204" pitchFamily="34" charset="0"/>
                </a:rPr>
              </a:b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aka.ms/</a:t>
              </a:r>
              <a:r>
                <a:rPr lang="en-US" sz="1800" dirty="0" err="1">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ModernApps</a:t>
              </a: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/Blogs</a:t>
              </a:r>
            </a:p>
            <a:p>
              <a:pPr algn="l">
                <a:lnSpc>
                  <a:spcPts val="1500"/>
                </a:lnSpc>
                <a:spcBef>
                  <a:spcPts val="1500"/>
                </a:spcBef>
              </a:pPr>
              <a:r>
                <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aka.ms/Build24/blog/</a:t>
              </a:r>
              <a:r>
                <a:rPr lang="en-US" sz="1800" dirty="0" err="1">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rPr>
                <a:t>AppService</a:t>
              </a:r>
              <a:endParaRPr lang="en-US" sz="1800" dirty="0">
                <a:gradFill>
                  <a:gsLst>
                    <a:gs pos="45000">
                      <a:srgbClr val="4F2BD3"/>
                    </a:gs>
                    <a:gs pos="100000">
                      <a:srgbClr val="D502A9"/>
                    </a:gs>
                  </a:gsLst>
                  <a:lin ang="4800000" scaled="0"/>
                </a:gra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1" name="Straight Connector 30">
              <a:extLst>
                <a:ext uri="{FF2B5EF4-FFF2-40B4-BE49-F238E27FC236}">
                  <a16:creationId xmlns:a16="http://schemas.microsoft.com/office/drawing/2014/main" id="{D5F6F30B-625C-8A59-C16E-D35FEFFF6775}"/>
                </a:ext>
              </a:extLst>
            </p:cNvPr>
            <p:cNvCxnSpPr>
              <a:cxnSpLocks/>
            </p:cNvCxnSpPr>
            <p:nvPr/>
          </p:nvCxnSpPr>
          <p:spPr>
            <a:xfrm>
              <a:off x="6529669" y="2452456"/>
              <a:ext cx="4834281" cy="0"/>
            </a:xfrm>
            <a:prstGeom prst="line">
              <a:avLst/>
            </a:prstGeom>
            <a:ln w="12700" cap="sq">
              <a:solidFill>
                <a:srgbClr val="D9D9D6"/>
              </a:solidFill>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B41E4EA2-830A-73A1-728D-71B271A5A83C}"/>
              </a:ext>
            </a:extLst>
          </p:cNvPr>
          <p:cNvSpPr txBox="1"/>
          <p:nvPr/>
        </p:nvSpPr>
        <p:spPr>
          <a:xfrm>
            <a:off x="872835" y="1340889"/>
            <a:ext cx="2720451" cy="452664"/>
          </a:xfrm>
          <a:prstGeom prst="roundRect">
            <a:avLst>
              <a:gd name="adj" fmla="val 39099"/>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rPr>
              <a:t>Product Information</a:t>
            </a:r>
          </a:p>
        </p:txBody>
      </p:sp>
    </p:spTree>
    <p:extLst>
      <p:ext uri="{BB962C8B-B14F-4D97-AF65-F5344CB8AC3E}">
        <p14:creationId xmlns:p14="http://schemas.microsoft.com/office/powerpoint/2010/main" val="3475188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 2.22222E-6 L 0 0.03541 " pathEditMode="relative" rAng="0" ptsTypes="AA">
                                      <p:cBhvr>
                                        <p:cTn id="9" dur="700" spd="-100000" fill="hold"/>
                                        <p:tgtEl>
                                          <p:spTgt spid="36"/>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decel="100000" fill="hold" nodeType="withEffect">
                                  <p:stCondLst>
                                    <p:cond delay="200"/>
                                  </p:stCondLst>
                                  <p:childTnLst>
                                    <p:animMotion origin="layout" path="M 2.29167E-6 2.59259E-6 L 2.29167E-6 0.03541 " pathEditMode="relative" rAng="0" ptsTypes="AA">
                                      <p:cBhvr>
                                        <p:cTn id="14" dur="700" spd="-100000" fill="hold"/>
                                        <p:tgtEl>
                                          <p:spTgt spid="37"/>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42" presetClass="path" presetSubtype="0" decel="100000" fill="hold" nodeType="withEffect">
                                  <p:stCondLst>
                                    <p:cond delay="200"/>
                                  </p:stCondLst>
                                  <p:childTnLst>
                                    <p:animMotion origin="layout" path="M 2.70833E-6 -4.81481E-6 L 2.70833E-6 0.03542 " pathEditMode="relative" rAng="0" ptsTypes="AA">
                                      <p:cBhvr>
                                        <p:cTn id="19" dur="700" spd="-100000" fill="hold"/>
                                        <p:tgtEl>
                                          <p:spTgt spid="38"/>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decel="100000" fill="hold" nodeType="withEffect">
                                  <p:stCondLst>
                                    <p:cond delay="200"/>
                                  </p:stCondLst>
                                  <p:childTnLst>
                                    <p:animMotion origin="layout" path="M 1.11022E-16 1.85185E-6 L 1.11022E-16 0.03541 " pathEditMode="relative" rAng="0" ptsTypes="AA">
                                      <p:cBhvr>
                                        <p:cTn id="24" dur="700" spd="-100000" fill="hold"/>
                                        <p:tgtEl>
                                          <p:spTgt spid="39"/>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grpId="1" nodeType="withEffect">
                                  <p:stCondLst>
                                    <p:cond delay="200"/>
                                  </p:stCondLst>
                                  <p:childTnLst>
                                    <p:animMotion origin="layout" path="M 1.11022E-16 1.48148E-6 L 1.11022E-16 0.03542 " pathEditMode="relative" rAng="0" ptsTypes="AA">
                                      <p:cBhvr>
                                        <p:cTn id="29" dur="700" spd="-100000" fill="hold"/>
                                        <p:tgtEl>
                                          <p:spTgt spid="1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100000" fill="hold" grpId="1" nodeType="withEffect">
                                  <p:stCondLst>
                                    <p:cond delay="0"/>
                                  </p:stCondLst>
                                  <p:childTnLst>
                                    <p:animMotion origin="layout" path="M 0 2.22222E-6 L 0 0.03541 " pathEditMode="relative" rAng="0" ptsTypes="AA">
                                      <p:cBhvr>
                                        <p:cTn id="34"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9" grpId="0" animBg="1"/>
      <p:bldP spid="1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37EE3-3EAE-326D-F0A4-9EF698028AD0}"/>
              </a:ext>
            </a:extLst>
          </p:cNvPr>
          <p:cNvSpPr>
            <a:spLocks noGrp="1"/>
          </p:cNvSpPr>
          <p:nvPr>
            <p:ph type="body" sz="quarter" idx="11"/>
          </p:nvPr>
        </p:nvSpPr>
        <p:spPr>
          <a:xfrm>
            <a:off x="582613" y="2848730"/>
            <a:ext cx="3613209" cy="615553"/>
          </a:xfrm>
        </p:spPr>
        <p:txBody>
          <a:bodyPr/>
          <a:lstStyle/>
          <a:p>
            <a:pPr algn="ctr"/>
            <a:r>
              <a:rPr lang="en-US" sz="4000" dirty="0"/>
              <a:t>Agenda</a:t>
            </a:r>
            <a:endParaRPr lang="en-US" dirty="0"/>
          </a:p>
        </p:txBody>
      </p:sp>
      <p:sp>
        <p:nvSpPr>
          <p:cNvPr id="4" name="TextBox 3">
            <a:extLst>
              <a:ext uri="{FF2B5EF4-FFF2-40B4-BE49-F238E27FC236}">
                <a16:creationId xmlns:a16="http://schemas.microsoft.com/office/drawing/2014/main" id="{7CB35540-FFD8-F152-E527-A072A5415DB7}"/>
              </a:ext>
            </a:extLst>
          </p:cNvPr>
          <p:cNvSpPr txBox="1"/>
          <p:nvPr/>
        </p:nvSpPr>
        <p:spPr>
          <a:xfrm>
            <a:off x="5035109" y="2479398"/>
            <a:ext cx="592214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AI Assisted Migration and Modernization</a:t>
            </a:r>
          </a:p>
        </p:txBody>
      </p:sp>
      <p:sp>
        <p:nvSpPr>
          <p:cNvPr id="5" name="TextBox 4">
            <a:extLst>
              <a:ext uri="{FF2B5EF4-FFF2-40B4-BE49-F238E27FC236}">
                <a16:creationId xmlns:a16="http://schemas.microsoft.com/office/drawing/2014/main" id="{FD5C2231-F843-57ED-EE86-09D489899CC9}"/>
              </a:ext>
            </a:extLst>
          </p:cNvPr>
          <p:cNvSpPr txBox="1"/>
          <p:nvPr/>
        </p:nvSpPr>
        <p:spPr>
          <a:xfrm>
            <a:off x="5058856" y="3244334"/>
            <a:ext cx="592214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Integrating Generative AI:  Classic .NET</a:t>
            </a:r>
          </a:p>
        </p:txBody>
      </p:sp>
      <p:sp>
        <p:nvSpPr>
          <p:cNvPr id="10" name="TextBox 9">
            <a:extLst>
              <a:ext uri="{FF2B5EF4-FFF2-40B4-BE49-F238E27FC236}">
                <a16:creationId xmlns:a16="http://schemas.microsoft.com/office/drawing/2014/main" id="{C2AB8AF0-F3B5-45FD-5558-2536DF7B1D46}"/>
              </a:ext>
            </a:extLst>
          </p:cNvPr>
          <p:cNvSpPr txBox="1"/>
          <p:nvPr/>
        </p:nvSpPr>
        <p:spPr>
          <a:xfrm>
            <a:off x="5058855" y="4061802"/>
            <a:ext cx="592214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Intelligent Observability </a:t>
            </a:r>
          </a:p>
        </p:txBody>
      </p:sp>
      <p:sp>
        <p:nvSpPr>
          <p:cNvPr id="12" name="TextBox 11">
            <a:extLst>
              <a:ext uri="{FF2B5EF4-FFF2-40B4-BE49-F238E27FC236}">
                <a16:creationId xmlns:a16="http://schemas.microsoft.com/office/drawing/2014/main" id="{72A2F1CD-44E3-82F5-D49D-C53C27FDA752}"/>
              </a:ext>
            </a:extLst>
          </p:cNvPr>
          <p:cNvSpPr txBox="1"/>
          <p:nvPr/>
        </p:nvSpPr>
        <p:spPr>
          <a:xfrm>
            <a:off x="5035108" y="4879270"/>
            <a:ext cx="592214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Integrating Generative AI:  .NET</a:t>
            </a:r>
          </a:p>
        </p:txBody>
      </p:sp>
      <p:sp>
        <p:nvSpPr>
          <p:cNvPr id="13" name="TextBox 12">
            <a:extLst>
              <a:ext uri="{FF2B5EF4-FFF2-40B4-BE49-F238E27FC236}">
                <a16:creationId xmlns:a16="http://schemas.microsoft.com/office/drawing/2014/main" id="{2A6637DD-A934-55FD-5537-F9CF8C709691}"/>
              </a:ext>
            </a:extLst>
          </p:cNvPr>
          <p:cNvSpPr txBox="1"/>
          <p:nvPr/>
        </p:nvSpPr>
        <p:spPr>
          <a:xfrm>
            <a:off x="5058857" y="1608964"/>
            <a:ext cx="592214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App Service Benefits</a:t>
            </a:r>
          </a:p>
        </p:txBody>
      </p:sp>
    </p:spTree>
    <p:extLst>
      <p:ext uri="{BB962C8B-B14F-4D97-AF65-F5344CB8AC3E}">
        <p14:creationId xmlns:p14="http://schemas.microsoft.com/office/powerpoint/2010/main" val="351631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64E9-8617-2A9F-7DBC-BA5AFEBAE64B}"/>
              </a:ext>
            </a:extLst>
          </p:cNvPr>
          <p:cNvSpPr>
            <a:spLocks noGrp="1"/>
          </p:cNvSpPr>
          <p:nvPr>
            <p:ph type="title"/>
          </p:nvPr>
        </p:nvSpPr>
        <p:spPr>
          <a:xfrm>
            <a:off x="582171" y="1784173"/>
            <a:ext cx="6367270" cy="1923604"/>
          </a:xfrm>
        </p:spPr>
        <p:txBody>
          <a:bodyPr/>
          <a:lstStyle/>
          <a:p>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.NET Conf:</a:t>
            </a:r>
            <a:b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br>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Focus on AI</a:t>
            </a:r>
          </a:p>
        </p:txBody>
      </p:sp>
      <p:sp>
        <p:nvSpPr>
          <p:cNvPr id="3" name="Text Placeholder 2">
            <a:extLst>
              <a:ext uri="{FF2B5EF4-FFF2-40B4-BE49-F238E27FC236}">
                <a16:creationId xmlns:a16="http://schemas.microsoft.com/office/drawing/2014/main" id="{165F81B2-4CC3-877C-505A-61751A18A525}"/>
              </a:ext>
            </a:extLst>
          </p:cNvPr>
          <p:cNvSpPr>
            <a:spLocks noGrp="1"/>
          </p:cNvSpPr>
          <p:nvPr>
            <p:ph type="body" sz="quarter" idx="10"/>
          </p:nvPr>
        </p:nvSpPr>
        <p:spPr>
          <a:xfrm>
            <a:off x="582171" y="4091364"/>
            <a:ext cx="5430837" cy="276999"/>
          </a:xfrm>
        </p:spPr>
        <p:txBody>
          <a:bodyPr/>
          <a:lstStyle/>
          <a:p>
            <a:r>
              <a:rPr lang="en-US" sz="4000">
                <a:solidFill>
                  <a:schemeClr val="accent2"/>
                </a:solidFill>
              </a:rPr>
              <a:t>Learn more</a:t>
            </a:r>
          </a:p>
        </p:txBody>
      </p:sp>
      <p:sp>
        <p:nvSpPr>
          <p:cNvPr id="4" name="Text Placeholder 2">
            <a:extLst>
              <a:ext uri="{FF2B5EF4-FFF2-40B4-BE49-F238E27FC236}">
                <a16:creationId xmlns:a16="http://schemas.microsoft.com/office/drawing/2014/main" id="{681E6222-C4A7-C738-EB70-34311359489A}"/>
              </a:ext>
            </a:extLst>
          </p:cNvPr>
          <p:cNvSpPr txBox="1">
            <a:spLocks/>
          </p:cNvSpPr>
          <p:nvPr/>
        </p:nvSpPr>
        <p:spPr>
          <a:xfrm>
            <a:off x="582171" y="4842260"/>
            <a:ext cx="5923732"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aka.ms/dotnetFocusAI/Collection</a:t>
            </a:r>
          </a:p>
        </p:txBody>
      </p:sp>
      <p:pic>
        <p:nvPicPr>
          <p:cNvPr id="5" name="Picture 4">
            <a:extLst>
              <a:ext uri="{FF2B5EF4-FFF2-40B4-BE49-F238E27FC236}">
                <a16:creationId xmlns:a16="http://schemas.microsoft.com/office/drawing/2014/main" id="{D5ECE9AA-B94C-A00B-C686-7E85F5D8E495}"/>
              </a:ext>
            </a:extLst>
          </p:cNvPr>
          <p:cNvPicPr>
            <a:picLocks noChangeAspect="1"/>
          </p:cNvPicPr>
          <p:nvPr/>
        </p:nvPicPr>
        <p:blipFill>
          <a:blip r:embed="rId3"/>
          <a:stretch>
            <a:fillRect/>
          </a:stretch>
        </p:blipFill>
        <p:spPr>
          <a:xfrm>
            <a:off x="5875283" y="2167760"/>
            <a:ext cx="2522481" cy="2522481"/>
          </a:xfrm>
          <a:prstGeom prst="rect">
            <a:avLst/>
          </a:prstGeom>
        </p:spPr>
      </p:pic>
    </p:spTree>
    <p:extLst>
      <p:ext uri="{BB962C8B-B14F-4D97-AF65-F5344CB8AC3E}">
        <p14:creationId xmlns:p14="http://schemas.microsoft.com/office/powerpoint/2010/main" val="15691088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0FAD8-DFE1-0C7E-A39B-ED0BD35E025F}"/>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97507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9949-3663-CD07-BF68-D22EBC1AB095}"/>
              </a:ext>
            </a:extLst>
          </p:cNvPr>
          <p:cNvSpPr>
            <a:spLocks noGrp="1"/>
          </p:cNvSpPr>
          <p:nvPr>
            <p:ph type="title"/>
          </p:nvPr>
        </p:nvSpPr>
        <p:spPr/>
        <p:txBody>
          <a:bodyPr/>
          <a:lstStyle/>
          <a:p>
            <a:pPr lvl="0" algn="l">
              <a:defRPr/>
            </a:pPr>
            <a:r>
              <a:rPr lang="en-US" dirty="0">
                <a:gradFill>
                  <a:gsLst>
                    <a:gs pos="6993">
                      <a:srgbClr val="000000"/>
                    </a:gs>
                    <a:gs pos="20280">
                      <a:srgbClr val="000000"/>
                    </a:gs>
                  </a:gsLst>
                  <a:lin ang="0" scaled="0"/>
                </a:gradFill>
              </a:rPr>
              <a:t>App Service Benefits</a:t>
            </a:r>
          </a:p>
        </p:txBody>
      </p:sp>
    </p:spTree>
    <p:extLst>
      <p:ext uri="{BB962C8B-B14F-4D97-AF65-F5344CB8AC3E}">
        <p14:creationId xmlns:p14="http://schemas.microsoft.com/office/powerpoint/2010/main" val="40463069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E353CF1-5D70-D870-3DC5-CE25F6FD0F55}"/>
              </a:ext>
            </a:extLst>
          </p:cNvPr>
          <p:cNvSpPr>
            <a:spLocks noGrp="1"/>
          </p:cNvSpPr>
          <p:nvPr>
            <p:ph type="body" sz="quarter" idx="17"/>
          </p:nvPr>
        </p:nvSpPr>
        <p:spPr>
          <a:xfrm>
            <a:off x="841384" y="3649659"/>
            <a:ext cx="2915060" cy="492443"/>
          </a:xfrm>
        </p:spPr>
        <p:txBody>
          <a:bodyPr/>
          <a:lstStyle/>
          <a:p>
            <a:pPr algn="l"/>
            <a:r>
              <a:rPr lang="en-US" sz="1600" dirty="0"/>
              <a:t>Release your code faster using CI\CD integrations</a:t>
            </a:r>
          </a:p>
        </p:txBody>
      </p:sp>
      <p:sp>
        <p:nvSpPr>
          <p:cNvPr id="14" name="Text Placeholder 13">
            <a:extLst>
              <a:ext uri="{FF2B5EF4-FFF2-40B4-BE49-F238E27FC236}">
                <a16:creationId xmlns:a16="http://schemas.microsoft.com/office/drawing/2014/main" id="{F7E668DC-FBC3-74CC-252B-239C1859611E}"/>
              </a:ext>
            </a:extLst>
          </p:cNvPr>
          <p:cNvSpPr>
            <a:spLocks noGrp="1"/>
          </p:cNvSpPr>
          <p:nvPr>
            <p:ph type="body" sz="quarter" idx="18"/>
          </p:nvPr>
        </p:nvSpPr>
        <p:spPr>
          <a:xfrm>
            <a:off x="8501478" y="2936557"/>
            <a:ext cx="2915060" cy="492443"/>
          </a:xfrm>
        </p:spPr>
        <p:txBody>
          <a:bodyPr/>
          <a:lstStyle/>
          <a:p>
            <a:pPr algn="l"/>
            <a:r>
              <a:rPr lang="en-US" sz="1600"/>
              <a:t>Use sidecar patterns to introduce vector caching</a:t>
            </a:r>
          </a:p>
        </p:txBody>
      </p:sp>
      <p:sp>
        <p:nvSpPr>
          <p:cNvPr id="18" name="Text Placeholder 17">
            <a:extLst>
              <a:ext uri="{FF2B5EF4-FFF2-40B4-BE49-F238E27FC236}">
                <a16:creationId xmlns:a16="http://schemas.microsoft.com/office/drawing/2014/main" id="{709BC8E3-BEA2-BF6E-6DF7-2E2CBA60518E}"/>
              </a:ext>
            </a:extLst>
          </p:cNvPr>
          <p:cNvSpPr>
            <a:spLocks noGrp="1"/>
          </p:cNvSpPr>
          <p:nvPr>
            <p:ph type="body" sz="quarter" idx="20"/>
          </p:nvPr>
        </p:nvSpPr>
        <p:spPr>
          <a:xfrm>
            <a:off x="841384" y="2817807"/>
            <a:ext cx="2915060" cy="492443"/>
          </a:xfrm>
        </p:spPr>
        <p:txBody>
          <a:bodyPr/>
          <a:lstStyle/>
          <a:p>
            <a:pPr algn="l"/>
            <a:r>
              <a:rPr lang="en-US" sz="1600" dirty="0"/>
              <a:t>Focus on your AI App not underlying Infra</a:t>
            </a:r>
          </a:p>
        </p:txBody>
      </p:sp>
      <p:sp>
        <p:nvSpPr>
          <p:cNvPr id="25" name="Text Placeholder 17">
            <a:extLst>
              <a:ext uri="{FF2B5EF4-FFF2-40B4-BE49-F238E27FC236}">
                <a16:creationId xmlns:a16="http://schemas.microsoft.com/office/drawing/2014/main" id="{B8BEDA16-F780-6D28-1EB6-2A84D8182D38}"/>
              </a:ext>
            </a:extLst>
          </p:cNvPr>
          <p:cNvSpPr txBox="1">
            <a:spLocks/>
          </p:cNvSpPr>
          <p:nvPr/>
        </p:nvSpPr>
        <p:spPr>
          <a:xfrm>
            <a:off x="4638470" y="3938111"/>
            <a:ext cx="2915060" cy="738664"/>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a:t>Use network isolation, APIM, Managed identity etc.. to secure your AI App</a:t>
            </a:r>
          </a:p>
        </p:txBody>
      </p:sp>
      <p:sp>
        <p:nvSpPr>
          <p:cNvPr id="26" name="Text Placeholder 9">
            <a:extLst>
              <a:ext uri="{FF2B5EF4-FFF2-40B4-BE49-F238E27FC236}">
                <a16:creationId xmlns:a16="http://schemas.microsoft.com/office/drawing/2014/main" id="{18ED9144-18E1-EF43-95E2-436742631F20}"/>
              </a:ext>
            </a:extLst>
          </p:cNvPr>
          <p:cNvSpPr txBox="1">
            <a:spLocks/>
          </p:cNvSpPr>
          <p:nvPr/>
        </p:nvSpPr>
        <p:spPr>
          <a:xfrm>
            <a:off x="841384" y="4481511"/>
            <a:ext cx="2915060" cy="492443"/>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a:t>Scale your web app to support traffic burst</a:t>
            </a:r>
          </a:p>
        </p:txBody>
      </p:sp>
      <p:sp>
        <p:nvSpPr>
          <p:cNvPr id="28" name="Text Placeholder 9">
            <a:extLst>
              <a:ext uri="{FF2B5EF4-FFF2-40B4-BE49-F238E27FC236}">
                <a16:creationId xmlns:a16="http://schemas.microsoft.com/office/drawing/2014/main" id="{E78F8FC3-1C8F-500E-410B-61F2DD70872B}"/>
              </a:ext>
            </a:extLst>
          </p:cNvPr>
          <p:cNvSpPr txBox="1">
            <a:spLocks/>
          </p:cNvSpPr>
          <p:nvPr/>
        </p:nvSpPr>
        <p:spPr>
          <a:xfrm>
            <a:off x="8501478" y="3857011"/>
            <a:ext cx="2915060" cy="984885"/>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a:t>Use Azure Copilot to diagnose and solve performance issues and errors</a:t>
            </a:r>
          </a:p>
        </p:txBody>
      </p:sp>
      <p:sp>
        <p:nvSpPr>
          <p:cNvPr id="29" name="Text Placeholder 17">
            <a:extLst>
              <a:ext uri="{FF2B5EF4-FFF2-40B4-BE49-F238E27FC236}">
                <a16:creationId xmlns:a16="http://schemas.microsoft.com/office/drawing/2014/main" id="{E9B132AF-7384-15E8-DF54-15FE6B09F9C3}"/>
              </a:ext>
            </a:extLst>
          </p:cNvPr>
          <p:cNvSpPr txBox="1">
            <a:spLocks/>
          </p:cNvSpPr>
          <p:nvPr/>
        </p:nvSpPr>
        <p:spPr>
          <a:xfrm>
            <a:off x="4638470" y="2858653"/>
            <a:ext cx="2915060" cy="738664"/>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a:t>Integrate AOI for web apps using familiar languages and frameworks</a:t>
            </a:r>
          </a:p>
        </p:txBody>
      </p:sp>
      <p:sp>
        <p:nvSpPr>
          <p:cNvPr id="3" name="TextBox 2">
            <a:extLst>
              <a:ext uri="{FF2B5EF4-FFF2-40B4-BE49-F238E27FC236}">
                <a16:creationId xmlns:a16="http://schemas.microsoft.com/office/drawing/2014/main" id="{C90AAE25-082C-DAC7-1AA0-A695D1C58912}"/>
              </a:ext>
            </a:extLst>
          </p:cNvPr>
          <p:cNvSpPr txBox="1"/>
          <p:nvPr/>
        </p:nvSpPr>
        <p:spPr>
          <a:xfrm>
            <a:off x="613851" y="573604"/>
            <a:ext cx="6096000" cy="707886"/>
          </a:xfrm>
          <a:prstGeom prst="rect">
            <a:avLst/>
          </a:prstGeom>
          <a:noFill/>
        </p:spPr>
        <p:txBody>
          <a:bodyPr wrap="square">
            <a:spAutoFit/>
          </a:bodyPr>
          <a:lstStyle/>
          <a:p>
            <a:r>
              <a:rPr kumimoji="0" lang="en-US" sz="4000" b="1" i="0" u="none" strike="noStrike" kern="1200" cap="none" spc="0" normalizeH="0" baseline="0" noProof="0" dirty="0">
                <a:ln w="3175">
                  <a:noFill/>
                </a:ln>
                <a:gradFill>
                  <a:gsLst>
                    <a:gs pos="6993">
                      <a:srgbClr val="000000"/>
                    </a:gs>
                    <a:gs pos="20280">
                      <a:srgbClr val="000000"/>
                    </a:gs>
                  </a:gsLst>
                  <a:lin ang="0" scaled="0"/>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Benefits</a:t>
            </a:r>
            <a:endParaRPr lang="en-US" sz="4000" dirty="0"/>
          </a:p>
        </p:txBody>
      </p:sp>
    </p:spTree>
    <p:extLst>
      <p:ext uri="{BB962C8B-B14F-4D97-AF65-F5344CB8AC3E}">
        <p14:creationId xmlns:p14="http://schemas.microsoft.com/office/powerpoint/2010/main" val="16371973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DB74334-4DBA-FF10-285D-7EF564A135C6}"/>
              </a:ext>
            </a:extLst>
          </p:cNvPr>
          <p:cNvSpPr>
            <a:spLocks noGrp="1"/>
          </p:cNvSpPr>
          <p:nvPr>
            <p:ph type="title"/>
          </p:nvPr>
        </p:nvSpPr>
        <p:spPr>
          <a:xfrm>
            <a:off x="585764" y="422028"/>
            <a:ext cx="11018520" cy="615553"/>
          </a:xfrm>
        </p:spPr>
        <p:txBody>
          <a:bodyPr vert="horz" wrap="square" lIns="0" tIns="0" rIns="0" bIns="0" rtlCol="0" anchor="t">
            <a:normAutofit/>
          </a:bodyPr>
          <a:lstStyle/>
          <a:p>
            <a:r>
              <a:rPr lang="en-US" dirty="0">
                <a:latin typeface="Open Sans ExtraBold"/>
                <a:ea typeface="Open Sans ExtraBold"/>
                <a:cs typeface="Open Sans ExtraBold"/>
              </a:rPr>
              <a:t>Demo Scenario</a:t>
            </a:r>
            <a:endParaRPr lang="en-US" dirty="0"/>
          </a:p>
        </p:txBody>
      </p:sp>
      <p:sp>
        <p:nvSpPr>
          <p:cNvPr id="3" name="Rectangle 2" descr="Cloud">
            <a:extLst>
              <a:ext uri="{FF2B5EF4-FFF2-40B4-BE49-F238E27FC236}">
                <a16:creationId xmlns:a16="http://schemas.microsoft.com/office/drawing/2014/main" id="{E3B38ECC-5B38-2E1B-E1E2-5101B1D21A87}"/>
              </a:ext>
            </a:extLst>
          </p:cNvPr>
          <p:cNvSpPr/>
          <p:nvPr/>
        </p:nvSpPr>
        <p:spPr>
          <a:xfrm>
            <a:off x="1341144" y="1881611"/>
            <a:ext cx="1131690" cy="11316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4" name="Freeform: Shape 3">
            <a:extLst>
              <a:ext uri="{FF2B5EF4-FFF2-40B4-BE49-F238E27FC236}">
                <a16:creationId xmlns:a16="http://schemas.microsoft.com/office/drawing/2014/main" id="{EE5C0EFE-98E9-8194-B39A-15964E54E0B6}"/>
              </a:ext>
            </a:extLst>
          </p:cNvPr>
          <p:cNvSpPr/>
          <p:nvPr/>
        </p:nvSpPr>
        <p:spPr>
          <a:xfrm>
            <a:off x="725214" y="3512428"/>
            <a:ext cx="2363551" cy="2122270"/>
          </a:xfrm>
          <a:custGeom>
            <a:avLst/>
            <a:gdLst>
              <a:gd name="connsiteX0" fmla="*/ 0 w 1567968"/>
              <a:gd name="connsiteY0" fmla="*/ 0 h 2122270"/>
              <a:gd name="connsiteX1" fmla="*/ 1567968 w 1567968"/>
              <a:gd name="connsiteY1" fmla="*/ 0 h 2122270"/>
              <a:gd name="connsiteX2" fmla="*/ 1567968 w 1567968"/>
              <a:gd name="connsiteY2" fmla="*/ 2122270 h 2122270"/>
              <a:gd name="connsiteX3" fmla="*/ 0 w 1567968"/>
              <a:gd name="connsiteY3" fmla="*/ 2122270 h 2122270"/>
              <a:gd name="connsiteX4" fmla="*/ 0 w 1567968"/>
              <a:gd name="connsiteY4" fmla="*/ 0 h 212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968" h="2122270">
                <a:moveTo>
                  <a:pt x="0" y="0"/>
                </a:moveTo>
                <a:lnTo>
                  <a:pt x="1567968" y="0"/>
                </a:lnTo>
                <a:lnTo>
                  <a:pt x="1567968" y="2122270"/>
                </a:lnTo>
                <a:lnTo>
                  <a:pt x="0" y="21222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Modernize </a:t>
            </a:r>
            <a:r>
              <a:rPr lang="en-US" sz="1800" kern="1200" dirty="0">
                <a:latin typeface="Segoe Sans Text Semibold"/>
                <a:cs typeface="Segoe Sans Text Semibold"/>
              </a:rPr>
              <a:t>on-premises </a:t>
            </a:r>
            <a:r>
              <a:rPr lang="en-US" sz="1800" kern="1200" dirty="0"/>
              <a:t>ASP.NET web </a:t>
            </a:r>
            <a:r>
              <a:rPr lang="en-US" sz="1800" kern="1200" dirty="0">
                <a:latin typeface="Segoe Sans Text Semibold"/>
              </a:rPr>
              <a:t>apps</a:t>
            </a:r>
            <a:r>
              <a:rPr lang="en-US" sz="1800" kern="1200" dirty="0"/>
              <a:t> </a:t>
            </a:r>
            <a:r>
              <a:rPr lang="en-US" sz="1800" kern="1200" dirty="0">
                <a:solidFill>
                  <a:srgbClr val="000000"/>
                </a:solidFill>
                <a:latin typeface="Segoe Sans Text Semibold"/>
              </a:rPr>
              <a:t>and deploy to cloud</a:t>
            </a:r>
            <a:endParaRPr lang="en-US" sz="1800" kern="1200" dirty="0">
              <a:solidFill>
                <a:srgbClr val="000000"/>
              </a:solidFill>
              <a:latin typeface="Calibri"/>
              <a:cs typeface="Calibri"/>
            </a:endParaRPr>
          </a:p>
        </p:txBody>
      </p:sp>
      <p:sp>
        <p:nvSpPr>
          <p:cNvPr id="5" name="Rectangle 4" descr="Transfer with solid fill">
            <a:extLst>
              <a:ext uri="{FF2B5EF4-FFF2-40B4-BE49-F238E27FC236}">
                <a16:creationId xmlns:a16="http://schemas.microsoft.com/office/drawing/2014/main" id="{0D81DE8F-2DD3-134A-3535-31BDACC98EA7}"/>
              </a:ext>
            </a:extLst>
          </p:cNvPr>
          <p:cNvSpPr/>
          <p:nvPr/>
        </p:nvSpPr>
        <p:spPr>
          <a:xfrm>
            <a:off x="4074575" y="1881611"/>
            <a:ext cx="1131690" cy="1131690"/>
          </a:xfrm>
          <a:prstGeom prst="rect">
            <a:avLst/>
          </a:prstGeom>
          <a:blipFill>
            <a:blip r:embed="rId5">
              <a:extLs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6" name="Freeform: Shape 5">
            <a:extLst>
              <a:ext uri="{FF2B5EF4-FFF2-40B4-BE49-F238E27FC236}">
                <a16:creationId xmlns:a16="http://schemas.microsoft.com/office/drawing/2014/main" id="{68E912C1-BE68-0F6C-9E94-013268E53D08}"/>
              </a:ext>
            </a:extLst>
          </p:cNvPr>
          <p:cNvSpPr/>
          <p:nvPr/>
        </p:nvSpPr>
        <p:spPr>
          <a:xfrm>
            <a:off x="3461833" y="3512428"/>
            <a:ext cx="2363551" cy="2122270"/>
          </a:xfrm>
          <a:custGeom>
            <a:avLst/>
            <a:gdLst>
              <a:gd name="connsiteX0" fmla="*/ 0 w 1567968"/>
              <a:gd name="connsiteY0" fmla="*/ 0 h 2122270"/>
              <a:gd name="connsiteX1" fmla="*/ 1567968 w 1567968"/>
              <a:gd name="connsiteY1" fmla="*/ 0 h 2122270"/>
              <a:gd name="connsiteX2" fmla="*/ 1567968 w 1567968"/>
              <a:gd name="connsiteY2" fmla="*/ 2122270 h 2122270"/>
              <a:gd name="connsiteX3" fmla="*/ 0 w 1567968"/>
              <a:gd name="connsiteY3" fmla="*/ 2122270 h 2122270"/>
              <a:gd name="connsiteX4" fmla="*/ 0 w 1567968"/>
              <a:gd name="connsiteY4" fmla="*/ 0 h 212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968" h="2122270">
                <a:moveTo>
                  <a:pt x="0" y="0"/>
                </a:moveTo>
                <a:lnTo>
                  <a:pt x="1567968" y="0"/>
                </a:lnTo>
                <a:lnTo>
                  <a:pt x="1567968" y="2122270"/>
                </a:lnTo>
                <a:lnTo>
                  <a:pt x="0" y="21222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Segoe Sans Text Semibold"/>
              </a:rPr>
              <a:t>Use free Azure Migrate tooling </a:t>
            </a:r>
            <a:r>
              <a:rPr lang="en-US" sz="1800" kern="1200" dirty="0"/>
              <a:t>to </a:t>
            </a:r>
            <a:r>
              <a:rPr lang="en-US" sz="1800" kern="1200" dirty="0">
                <a:latin typeface="Segoe Sans Text Semibold"/>
              </a:rPr>
              <a:t>identify changes needed for cloud deployment</a:t>
            </a:r>
            <a:endParaRPr lang="en-US" sz="1800" kern="1200" dirty="0"/>
          </a:p>
        </p:txBody>
      </p:sp>
      <p:sp>
        <p:nvSpPr>
          <p:cNvPr id="7" name="Rectangle 6" descr="Syncing Cloud">
            <a:extLst>
              <a:ext uri="{FF2B5EF4-FFF2-40B4-BE49-F238E27FC236}">
                <a16:creationId xmlns:a16="http://schemas.microsoft.com/office/drawing/2014/main" id="{45EE2C99-BF03-D24D-8FDD-0F33849DACCC}"/>
              </a:ext>
            </a:extLst>
          </p:cNvPr>
          <p:cNvSpPr/>
          <p:nvPr/>
        </p:nvSpPr>
        <p:spPr>
          <a:xfrm>
            <a:off x="6817776" y="1881611"/>
            <a:ext cx="1131690" cy="113169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9" name="Freeform: Shape 8">
            <a:extLst>
              <a:ext uri="{FF2B5EF4-FFF2-40B4-BE49-F238E27FC236}">
                <a16:creationId xmlns:a16="http://schemas.microsoft.com/office/drawing/2014/main" id="{3CF31BEF-1FE1-8C94-AD1B-9987C89B477C}"/>
              </a:ext>
            </a:extLst>
          </p:cNvPr>
          <p:cNvSpPr/>
          <p:nvPr/>
        </p:nvSpPr>
        <p:spPr>
          <a:xfrm>
            <a:off x="6198452" y="3512428"/>
            <a:ext cx="2363551" cy="2122270"/>
          </a:xfrm>
          <a:custGeom>
            <a:avLst/>
            <a:gdLst>
              <a:gd name="connsiteX0" fmla="*/ 0 w 1567968"/>
              <a:gd name="connsiteY0" fmla="*/ 0 h 2122270"/>
              <a:gd name="connsiteX1" fmla="*/ 1567968 w 1567968"/>
              <a:gd name="connsiteY1" fmla="*/ 0 h 2122270"/>
              <a:gd name="connsiteX2" fmla="*/ 1567968 w 1567968"/>
              <a:gd name="connsiteY2" fmla="*/ 2122270 h 2122270"/>
              <a:gd name="connsiteX3" fmla="*/ 0 w 1567968"/>
              <a:gd name="connsiteY3" fmla="*/ 2122270 h 2122270"/>
              <a:gd name="connsiteX4" fmla="*/ 0 w 1567968"/>
              <a:gd name="connsiteY4" fmla="*/ 0 h 212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968" h="2122270">
                <a:moveTo>
                  <a:pt x="0" y="0"/>
                </a:moveTo>
                <a:lnTo>
                  <a:pt x="1567968" y="0"/>
                </a:lnTo>
                <a:lnTo>
                  <a:pt x="1567968" y="2122270"/>
                </a:lnTo>
                <a:lnTo>
                  <a:pt x="0" y="21222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Segoe Sans Text Semibold"/>
              </a:rPr>
              <a:t>Take</a:t>
            </a:r>
            <a:r>
              <a:rPr lang="en-US" sz="1800" kern="1200" dirty="0"/>
              <a:t> </a:t>
            </a:r>
            <a:r>
              <a:rPr lang="en-US" sz="1800" kern="1200" dirty="0">
                <a:latin typeface="Segoe Sans Text Semibold"/>
              </a:rPr>
              <a:t>advantage of cloud platform</a:t>
            </a:r>
            <a:r>
              <a:rPr lang="en-US" sz="1800" kern="1200" dirty="0"/>
              <a:t> benefits </a:t>
            </a:r>
            <a:r>
              <a:rPr lang="en-US" sz="1800" kern="1200" dirty="0">
                <a:latin typeface="Segoe Sans Text Semibold"/>
              </a:rPr>
              <a:t>such as automatic scaling</a:t>
            </a:r>
            <a:r>
              <a:rPr lang="en-US" sz="1800" kern="1200" dirty="0"/>
              <a:t>, security, </a:t>
            </a:r>
            <a:r>
              <a:rPr lang="en-US" sz="1800" kern="1200" dirty="0">
                <a:latin typeface="Segoe Sans Text Semibold"/>
              </a:rPr>
              <a:t>and CI</a:t>
            </a:r>
            <a:r>
              <a:rPr lang="en-US" sz="1800" kern="1200" dirty="0"/>
              <a:t>\CD integrations </a:t>
            </a:r>
          </a:p>
        </p:txBody>
      </p:sp>
      <p:sp>
        <p:nvSpPr>
          <p:cNvPr id="10" name="Rectangle 9" descr="Laptop">
            <a:extLst>
              <a:ext uri="{FF2B5EF4-FFF2-40B4-BE49-F238E27FC236}">
                <a16:creationId xmlns:a16="http://schemas.microsoft.com/office/drawing/2014/main" id="{94A25EBD-00A2-4C24-5916-A0A26659527B}"/>
              </a:ext>
            </a:extLst>
          </p:cNvPr>
          <p:cNvSpPr/>
          <p:nvPr/>
        </p:nvSpPr>
        <p:spPr>
          <a:xfrm>
            <a:off x="9635083" y="1881611"/>
            <a:ext cx="1131690" cy="113169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9E716ED4-8DCC-3C78-1210-8962ED8FC3AB}"/>
              </a:ext>
            </a:extLst>
          </p:cNvPr>
          <p:cNvSpPr/>
          <p:nvPr/>
        </p:nvSpPr>
        <p:spPr>
          <a:xfrm>
            <a:off x="8935070" y="3512428"/>
            <a:ext cx="2531716" cy="2122270"/>
          </a:xfrm>
          <a:custGeom>
            <a:avLst/>
            <a:gdLst>
              <a:gd name="connsiteX0" fmla="*/ 0 w 1567968"/>
              <a:gd name="connsiteY0" fmla="*/ 0 h 2122270"/>
              <a:gd name="connsiteX1" fmla="*/ 1567968 w 1567968"/>
              <a:gd name="connsiteY1" fmla="*/ 0 h 2122270"/>
              <a:gd name="connsiteX2" fmla="*/ 1567968 w 1567968"/>
              <a:gd name="connsiteY2" fmla="*/ 2122270 h 2122270"/>
              <a:gd name="connsiteX3" fmla="*/ 0 w 1567968"/>
              <a:gd name="connsiteY3" fmla="*/ 2122270 h 2122270"/>
              <a:gd name="connsiteX4" fmla="*/ 0 w 1567968"/>
              <a:gd name="connsiteY4" fmla="*/ 0 h 212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968" h="2122270">
                <a:moveTo>
                  <a:pt x="0" y="0"/>
                </a:moveTo>
                <a:lnTo>
                  <a:pt x="1567968" y="0"/>
                </a:lnTo>
                <a:lnTo>
                  <a:pt x="1567968" y="2122270"/>
                </a:lnTo>
                <a:lnTo>
                  <a:pt x="0" y="21222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Segoe Sans Text Semibold"/>
              </a:rPr>
              <a:t>Infuse </a:t>
            </a:r>
            <a:r>
              <a:rPr lang="en-US" sz="1800" kern="1200" dirty="0" err="1">
                <a:latin typeface="Segoe Sans Text Semibold"/>
              </a:rPr>
              <a:t>GenAI</a:t>
            </a:r>
            <a:r>
              <a:rPr lang="en-US" sz="1800" kern="1200" dirty="0"/>
              <a:t> capabilities </a:t>
            </a:r>
            <a:r>
              <a:rPr lang="en-US" sz="1800" kern="1200" dirty="0">
                <a:latin typeface="Segoe Sans Text Semibold"/>
              </a:rPr>
              <a:t>after modernization</a:t>
            </a:r>
            <a:r>
              <a:rPr lang="en-US" sz="1800" kern="1200" dirty="0"/>
              <a:t> without </a:t>
            </a:r>
            <a:r>
              <a:rPr lang="en-US" sz="1800" kern="1200" dirty="0">
                <a:latin typeface="Segoe Sans Text Semibold"/>
              </a:rPr>
              <a:t>rewriting the existing app</a:t>
            </a:r>
            <a:endParaRPr lang="en-US" sz="1800" kern="1200" dirty="0"/>
          </a:p>
        </p:txBody>
      </p:sp>
    </p:spTree>
    <p:extLst>
      <p:ext uri="{BB962C8B-B14F-4D97-AF65-F5344CB8AC3E}">
        <p14:creationId xmlns:p14="http://schemas.microsoft.com/office/powerpoint/2010/main" val="4181693600"/>
      </p:ext>
    </p:extLst>
  </p:cSld>
  <p:clrMapOvr>
    <a:masterClrMapping/>
  </p:clrMapOvr>
  <p:transition>
    <p:fade/>
  </p:transition>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DC37744-5878-1E4C-506C-D0D881812C2E}"/>
              </a:ext>
            </a:extLst>
          </p:cNvPr>
          <p:cNvSpPr/>
          <p:nvPr/>
        </p:nvSpPr>
        <p:spPr>
          <a:xfrm>
            <a:off x="565124" y="1518385"/>
            <a:ext cx="2105891" cy="1655619"/>
          </a:xfrm>
          <a:prstGeom prst="roundRect">
            <a:avLst/>
          </a:prstGeom>
          <a:gradFill>
            <a:gsLst>
              <a:gs pos="0">
                <a:srgbClr val="E666CC"/>
              </a:gs>
              <a:gs pos="28000">
                <a:srgbClr val="DB64CD"/>
              </a:gs>
              <a:gs pos="77000">
                <a:srgbClr val="BD60D1"/>
              </a:gs>
              <a:gs pos="100000">
                <a:srgbClr val="AE5ED4"/>
              </a:gs>
            </a:gsLst>
            <a:lin ang="0" scaled="1"/>
          </a:gradFill>
          <a:ln w="1162" cap="flat">
            <a:noFill/>
            <a:prstDash val="solid"/>
            <a:miter/>
          </a:ln>
        </p:spPr>
        <p:txBody>
          <a:bodyPr lIns="91440" tIns="45720" rIns="91440" bIns="45720" rtlCol="0" anchor="ctr"/>
          <a:lstStyle/>
          <a:p>
            <a:r>
              <a:rPr lang="en-US" sz="1400">
                <a:solidFill>
                  <a:srgbClr val="FFFFFF"/>
                </a:solidFill>
              </a:rPr>
              <a:t>Goal 1: Modernize web app running on IIS web server to Azure App Service</a:t>
            </a:r>
          </a:p>
        </p:txBody>
      </p:sp>
      <p:sp>
        <p:nvSpPr>
          <p:cNvPr id="7" name="Rectangle: Rounded Corners 6">
            <a:extLst>
              <a:ext uri="{FF2B5EF4-FFF2-40B4-BE49-F238E27FC236}">
                <a16:creationId xmlns:a16="http://schemas.microsoft.com/office/drawing/2014/main" id="{180A6AED-5392-98FF-9A44-9B0A9513DC7B}"/>
              </a:ext>
            </a:extLst>
          </p:cNvPr>
          <p:cNvSpPr/>
          <p:nvPr/>
        </p:nvSpPr>
        <p:spPr>
          <a:xfrm>
            <a:off x="3431694" y="1532233"/>
            <a:ext cx="2576946" cy="1655619"/>
          </a:xfrm>
          <a:prstGeom prst="roundRect">
            <a:avLst/>
          </a:prstGeom>
          <a:gradFill>
            <a:gsLst>
              <a:gs pos="0">
                <a:srgbClr val="E666CC"/>
              </a:gs>
              <a:gs pos="28000">
                <a:srgbClr val="DB64CD"/>
              </a:gs>
              <a:gs pos="77000">
                <a:srgbClr val="BD60D1"/>
              </a:gs>
              <a:gs pos="100000">
                <a:srgbClr val="AE5ED4"/>
              </a:gs>
            </a:gsLst>
            <a:lin ang="0" scaled="1"/>
          </a:gradFill>
          <a:ln w="1162" cap="flat">
            <a:noFill/>
            <a:prstDash val="solid"/>
            <a:miter/>
          </a:ln>
        </p:spPr>
        <p:txBody>
          <a:bodyPr lIns="91440" tIns="45720" rIns="91440" bIns="45720" rtlCol="0" anchor="ctr"/>
          <a:lstStyle/>
          <a:p>
            <a:r>
              <a:rPr lang="en-US" sz="1400">
                <a:solidFill>
                  <a:srgbClr val="FFFFFF"/>
                </a:solidFill>
              </a:rPr>
              <a:t>Use </a:t>
            </a:r>
            <a:r>
              <a:rPr lang="en-US" sz="1400" baseline="0">
                <a:solidFill>
                  <a:srgbClr val="FFFFFF"/>
                </a:solidFill>
              </a:rPr>
              <a:t>Azure Migrate </a:t>
            </a:r>
            <a:r>
              <a:rPr lang="en-US" sz="1400">
                <a:solidFill>
                  <a:srgbClr val="FFFFFF"/>
                </a:solidFill>
              </a:rPr>
              <a:t>tooling</a:t>
            </a:r>
            <a:r>
              <a:rPr lang="en-US" sz="1400" baseline="0">
                <a:solidFill>
                  <a:srgbClr val="FFFFFF"/>
                </a:solidFill>
              </a:rPr>
              <a:t> </a:t>
            </a:r>
            <a:r>
              <a:rPr lang="en-US" sz="1400">
                <a:solidFill>
                  <a:srgbClr val="FFFFFF"/>
                </a:solidFill>
              </a:rPr>
              <a:t>and GitHub Copilot Chat for</a:t>
            </a:r>
            <a:r>
              <a:rPr lang="en-US" sz="1400" baseline="0">
                <a:solidFill>
                  <a:srgbClr val="FFFFFF"/>
                </a:solidFill>
              </a:rPr>
              <a:t> web app configuration and code analysis</a:t>
            </a:r>
            <a:endParaRPr lang="en-US" sz="1400">
              <a:solidFill>
                <a:srgbClr val="FFFFFF"/>
              </a:solidFill>
            </a:endParaRPr>
          </a:p>
          <a:p>
            <a:pPr algn="l"/>
            <a:endParaRPr lang="en-US" sz="1400">
              <a:solidFill>
                <a:srgbClr val="FFFFFF"/>
              </a:solidFill>
            </a:endParaRPr>
          </a:p>
        </p:txBody>
      </p:sp>
      <p:sp>
        <p:nvSpPr>
          <p:cNvPr id="9" name="Rectangle: Rounded Corners 8">
            <a:extLst>
              <a:ext uri="{FF2B5EF4-FFF2-40B4-BE49-F238E27FC236}">
                <a16:creationId xmlns:a16="http://schemas.microsoft.com/office/drawing/2014/main" id="{DFEA1DC2-0E84-02EE-A6E1-0B7FC03DC385}"/>
              </a:ext>
            </a:extLst>
          </p:cNvPr>
          <p:cNvSpPr/>
          <p:nvPr/>
        </p:nvSpPr>
        <p:spPr>
          <a:xfrm>
            <a:off x="9530607" y="1532494"/>
            <a:ext cx="2576945" cy="1655619"/>
          </a:xfrm>
          <a:prstGeom prst="roundRect">
            <a:avLst/>
          </a:prstGeom>
          <a:gradFill>
            <a:gsLst>
              <a:gs pos="0">
                <a:srgbClr val="E666CC"/>
              </a:gs>
              <a:gs pos="28000">
                <a:srgbClr val="DB64CD"/>
              </a:gs>
              <a:gs pos="77000">
                <a:srgbClr val="BD60D1"/>
              </a:gs>
              <a:gs pos="100000">
                <a:srgbClr val="AE5ED4"/>
              </a:gs>
            </a:gsLst>
            <a:lin ang="0" scaled="1"/>
          </a:gradFill>
          <a:ln w="1162" cap="flat">
            <a:noFill/>
            <a:prstDash val="solid"/>
            <a:miter/>
          </a:ln>
        </p:spPr>
        <p:txBody>
          <a:bodyPr lIns="91440" tIns="45720" rIns="91440" bIns="45720" rtlCol="0" anchor="ctr"/>
          <a:lstStyle/>
          <a:p>
            <a:r>
              <a:rPr lang="en-US" sz="1400">
                <a:solidFill>
                  <a:srgbClr val="FFFFFF"/>
                </a:solidFill>
              </a:rPr>
              <a:t>Infuse Gen AI capabilities for your web app using </a:t>
            </a:r>
            <a:r>
              <a:rPr lang="en-US" sz="1400">
                <a:solidFill>
                  <a:srgbClr val="FFFFFF"/>
                </a:solidFill>
                <a:hlinkClick r:id="rId3">
                  <a:extLst>
                    <a:ext uri="{A12FA001-AC4F-418D-AE19-62706E023703}">
                      <ahyp:hlinkClr xmlns:ahyp="http://schemas.microsoft.com/office/drawing/2018/hyperlinkcolor" val="tx"/>
                    </a:ext>
                  </a:extLst>
                </a:hlinkClick>
              </a:rPr>
              <a:t>Azure OpenAI SDKs</a:t>
            </a:r>
            <a:r>
              <a:rPr lang="en-US" sz="1400">
                <a:solidFill>
                  <a:srgbClr val="FFFFFF"/>
                </a:solidFill>
              </a:rPr>
              <a:t> , </a:t>
            </a:r>
            <a:r>
              <a:rPr lang="en-US" sz="1400">
                <a:solidFill>
                  <a:srgbClr val="FFFFFF"/>
                </a:solidFill>
                <a:hlinkClick r:id="rId4">
                  <a:extLst>
                    <a:ext uri="{A12FA001-AC4F-418D-AE19-62706E023703}">
                      <ahyp:hlinkClr xmlns:ahyp="http://schemas.microsoft.com/office/drawing/2018/hyperlinkcolor" val="tx"/>
                    </a:ext>
                  </a:extLst>
                </a:hlinkClick>
              </a:rPr>
              <a:t>REST APIs</a:t>
            </a:r>
            <a:r>
              <a:rPr lang="en-US" sz="1400">
                <a:solidFill>
                  <a:srgbClr val="FFFFFF"/>
                </a:solidFill>
              </a:rPr>
              <a:t> ,</a:t>
            </a:r>
            <a:r>
              <a:rPr lang="en-US" sz="1400">
                <a:solidFill>
                  <a:srgbClr val="FFFFFF"/>
                </a:solidFill>
                <a:hlinkClick r:id="rId5">
                  <a:extLst>
                    <a:ext uri="{A12FA001-AC4F-418D-AE19-62706E023703}">
                      <ahyp:hlinkClr xmlns:ahyp="http://schemas.microsoft.com/office/drawing/2018/hyperlinkcolor" val="tx"/>
                    </a:ext>
                  </a:extLst>
                </a:hlinkClick>
              </a:rPr>
              <a:t> OpenAI SDK</a:t>
            </a:r>
            <a:r>
              <a:rPr lang="en-US" sz="1400" baseline="30000">
                <a:solidFill>
                  <a:srgbClr val="FFFFFF"/>
                </a:solidFill>
                <a:hlinkClick r:id="rId5">
                  <a:extLst>
                    <a:ext uri="{A12FA001-AC4F-418D-AE19-62706E023703}">
                      <ahyp:hlinkClr xmlns:ahyp="http://schemas.microsoft.com/office/drawing/2018/hyperlinkcolor" val="tx"/>
                    </a:ext>
                  </a:extLst>
                </a:hlinkClick>
              </a:rPr>
              <a:t>Beta</a:t>
            </a:r>
            <a:r>
              <a:rPr lang="en-US" sz="1400">
                <a:solidFill>
                  <a:srgbClr val="FFFFFF"/>
                </a:solidFill>
                <a:hlinkClick r:id="rId5">
                  <a:extLst>
                    <a:ext uri="{A12FA001-AC4F-418D-AE19-62706E023703}">
                      <ahyp:hlinkClr xmlns:ahyp="http://schemas.microsoft.com/office/drawing/2018/hyperlinkcolor" val="tx"/>
                    </a:ext>
                  </a:extLst>
                </a:hlinkClick>
              </a:rPr>
              <a:t> for .Net</a:t>
            </a:r>
            <a:endParaRPr lang="en-US" sz="1400">
              <a:solidFill>
                <a:srgbClr val="FFFFFF"/>
              </a:solidFill>
            </a:endParaRPr>
          </a:p>
        </p:txBody>
      </p:sp>
      <p:sp>
        <p:nvSpPr>
          <p:cNvPr id="10" name="Rectangle: Rounded Corners 9">
            <a:extLst>
              <a:ext uri="{FF2B5EF4-FFF2-40B4-BE49-F238E27FC236}">
                <a16:creationId xmlns:a16="http://schemas.microsoft.com/office/drawing/2014/main" id="{CDF60962-0B14-0DF8-7331-B4D2737FAC33}"/>
              </a:ext>
            </a:extLst>
          </p:cNvPr>
          <p:cNvSpPr/>
          <p:nvPr/>
        </p:nvSpPr>
        <p:spPr>
          <a:xfrm>
            <a:off x="6713721" y="1532493"/>
            <a:ext cx="2105891" cy="1655619"/>
          </a:xfrm>
          <a:prstGeom prst="roundRect">
            <a:avLst/>
          </a:prstGeom>
          <a:gradFill>
            <a:gsLst>
              <a:gs pos="0">
                <a:srgbClr val="E666CC"/>
              </a:gs>
              <a:gs pos="28000">
                <a:srgbClr val="DB64CD"/>
              </a:gs>
              <a:gs pos="77000">
                <a:srgbClr val="BD60D1"/>
              </a:gs>
              <a:gs pos="100000">
                <a:srgbClr val="AE5ED4"/>
              </a:gs>
            </a:gsLst>
            <a:lin ang="0" scaled="1"/>
          </a:gradFill>
          <a:ln w="1162" cap="flat">
            <a:noFill/>
            <a:prstDash val="solid"/>
            <a:miter/>
          </a:ln>
        </p:spPr>
        <p:txBody>
          <a:bodyPr rtlCol="0" anchor="ctr"/>
          <a:lstStyle/>
          <a:p>
            <a:pPr algn="l"/>
            <a:r>
              <a:rPr lang="en-US" sz="1400">
                <a:solidFill>
                  <a:srgbClr val="FFFFFF"/>
                </a:solidFill>
              </a:rPr>
              <a:t>Migrate web app to App Service using Azure Migrate or App Service  tools </a:t>
            </a:r>
          </a:p>
        </p:txBody>
      </p:sp>
      <p:cxnSp>
        <p:nvCxnSpPr>
          <p:cNvPr id="12" name="Straight Arrow Connector 11">
            <a:extLst>
              <a:ext uri="{FF2B5EF4-FFF2-40B4-BE49-F238E27FC236}">
                <a16:creationId xmlns:a16="http://schemas.microsoft.com/office/drawing/2014/main" id="{74844B73-A2C9-49AE-1874-7A8CF9C2981C}"/>
              </a:ext>
            </a:extLst>
          </p:cNvPr>
          <p:cNvCxnSpPr>
            <a:cxnSpLocks/>
          </p:cNvCxnSpPr>
          <p:nvPr/>
        </p:nvCxnSpPr>
        <p:spPr>
          <a:xfrm flipV="1">
            <a:off x="2671015" y="2346195"/>
            <a:ext cx="709224" cy="1384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9A6AF4B5-06CA-8661-CAA7-A74F6A4B1141}"/>
              </a:ext>
            </a:extLst>
          </p:cNvPr>
          <p:cNvCxnSpPr>
            <a:cxnSpLocks/>
          </p:cNvCxnSpPr>
          <p:nvPr/>
        </p:nvCxnSpPr>
        <p:spPr>
          <a:xfrm>
            <a:off x="6000082" y="2360302"/>
            <a:ext cx="70922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B20301E5-9DF9-8DD3-4C4B-FB7D5E449441}"/>
              </a:ext>
            </a:extLst>
          </p:cNvPr>
          <p:cNvCxnSpPr>
            <a:cxnSpLocks/>
          </p:cNvCxnSpPr>
          <p:nvPr/>
        </p:nvCxnSpPr>
        <p:spPr>
          <a:xfrm>
            <a:off x="8819663" y="2360042"/>
            <a:ext cx="70922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Rectangle: Rounded Corners 1">
            <a:extLst>
              <a:ext uri="{FF2B5EF4-FFF2-40B4-BE49-F238E27FC236}">
                <a16:creationId xmlns:a16="http://schemas.microsoft.com/office/drawing/2014/main" id="{AFD1B83C-75C4-56E6-F80B-E470D8AE75E6}"/>
              </a:ext>
            </a:extLst>
          </p:cNvPr>
          <p:cNvSpPr/>
          <p:nvPr/>
        </p:nvSpPr>
        <p:spPr>
          <a:xfrm>
            <a:off x="620542" y="3353758"/>
            <a:ext cx="2105891" cy="1655619"/>
          </a:xfrm>
          <a:prstGeom prst="roundRect">
            <a:avLst/>
          </a:prstGeom>
          <a:gradFill>
            <a:gsLst>
              <a:gs pos="0">
                <a:srgbClr val="E666CC"/>
              </a:gs>
              <a:gs pos="28000">
                <a:srgbClr val="DB64CD"/>
              </a:gs>
              <a:gs pos="77000">
                <a:srgbClr val="BD60D1"/>
              </a:gs>
              <a:gs pos="100000">
                <a:srgbClr val="AE5ED4"/>
              </a:gs>
            </a:gsLst>
            <a:lin ang="0" scaled="1"/>
          </a:gradFill>
          <a:ln w="1162" cap="flat">
            <a:noFill/>
            <a:prstDash val="solid"/>
            <a:miter/>
          </a:ln>
        </p:spPr>
        <p:txBody>
          <a:bodyPr lIns="91440" tIns="45720" rIns="91440" bIns="45720" rtlCol="0" anchor="ctr"/>
          <a:lstStyle/>
          <a:p>
            <a:r>
              <a:rPr lang="en-US" sz="1400">
                <a:solidFill>
                  <a:srgbClr val="FFFFFF"/>
                </a:solidFill>
              </a:rPr>
              <a:t>Goal 2: Build new .NET web app on Azure App Service</a:t>
            </a:r>
          </a:p>
        </p:txBody>
      </p:sp>
      <p:sp>
        <p:nvSpPr>
          <p:cNvPr id="13" name="Rectangle: Rounded Corners 12">
            <a:extLst>
              <a:ext uri="{FF2B5EF4-FFF2-40B4-BE49-F238E27FC236}">
                <a16:creationId xmlns:a16="http://schemas.microsoft.com/office/drawing/2014/main" id="{FEAED38D-6AA4-5D28-32F7-04974522E38E}"/>
              </a:ext>
            </a:extLst>
          </p:cNvPr>
          <p:cNvSpPr/>
          <p:nvPr/>
        </p:nvSpPr>
        <p:spPr>
          <a:xfrm>
            <a:off x="6713900" y="3367605"/>
            <a:ext cx="2105891" cy="1655619"/>
          </a:xfrm>
          <a:prstGeom prst="roundRect">
            <a:avLst/>
          </a:prstGeom>
          <a:gradFill>
            <a:gsLst>
              <a:gs pos="0">
                <a:srgbClr val="E666CC"/>
              </a:gs>
              <a:gs pos="28000">
                <a:srgbClr val="DB64CD"/>
              </a:gs>
              <a:gs pos="77000">
                <a:srgbClr val="BD60D1"/>
              </a:gs>
              <a:gs pos="100000">
                <a:srgbClr val="AE5ED4"/>
              </a:gs>
            </a:gsLst>
            <a:lin ang="0" scaled="1"/>
          </a:gradFill>
          <a:ln w="1162" cap="flat">
            <a:noFill/>
            <a:prstDash val="solid"/>
            <a:miter/>
          </a:ln>
        </p:spPr>
        <p:txBody>
          <a:bodyPr lIns="91440" tIns="45720" rIns="91440" bIns="45720" rtlCol="0" anchor="ctr"/>
          <a:lstStyle/>
          <a:p>
            <a:r>
              <a:rPr lang="en-US" sz="1400">
                <a:solidFill>
                  <a:srgbClr val="FFFFFF"/>
                </a:solidFill>
              </a:rPr>
              <a:t>Deploy web app to App Service using  CI\CD or a tool of your choice</a:t>
            </a:r>
          </a:p>
        </p:txBody>
      </p:sp>
      <p:cxnSp>
        <p:nvCxnSpPr>
          <p:cNvPr id="14" name="Straight Arrow Connector 13">
            <a:extLst>
              <a:ext uri="{FF2B5EF4-FFF2-40B4-BE49-F238E27FC236}">
                <a16:creationId xmlns:a16="http://schemas.microsoft.com/office/drawing/2014/main" id="{987EF657-E9C3-9F66-5FB2-C92F9AE389FC}"/>
              </a:ext>
            </a:extLst>
          </p:cNvPr>
          <p:cNvCxnSpPr>
            <a:cxnSpLocks/>
          </p:cNvCxnSpPr>
          <p:nvPr/>
        </p:nvCxnSpPr>
        <p:spPr>
          <a:xfrm flipV="1">
            <a:off x="2726433" y="4181568"/>
            <a:ext cx="709224" cy="13847"/>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B3F534D7-10B0-44AC-5421-889C03D3254C}"/>
              </a:ext>
            </a:extLst>
          </p:cNvPr>
          <p:cNvCxnSpPr>
            <a:cxnSpLocks/>
          </p:cNvCxnSpPr>
          <p:nvPr/>
        </p:nvCxnSpPr>
        <p:spPr>
          <a:xfrm>
            <a:off x="6008639" y="4105361"/>
            <a:ext cx="70922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itle 16">
            <a:extLst>
              <a:ext uri="{FF2B5EF4-FFF2-40B4-BE49-F238E27FC236}">
                <a16:creationId xmlns:a16="http://schemas.microsoft.com/office/drawing/2014/main" id="{9547EEDD-F8AF-7225-D4E4-7ABF56CC1D5D}"/>
              </a:ext>
            </a:extLst>
          </p:cNvPr>
          <p:cNvSpPr>
            <a:spLocks noGrp="1"/>
          </p:cNvSpPr>
          <p:nvPr>
            <p:ph type="title"/>
          </p:nvPr>
        </p:nvSpPr>
        <p:spPr>
          <a:xfrm>
            <a:off x="570677" y="422028"/>
            <a:ext cx="11018520" cy="615553"/>
          </a:xfrm>
        </p:spPr>
        <p:txBody>
          <a:bodyPr/>
          <a:lstStyle/>
          <a:p>
            <a:r>
              <a:rPr lang="en-US">
                <a:latin typeface="Open Sans ExtraBold_MSFontService"/>
                <a:ea typeface="Open Sans ExtraBold"/>
                <a:cs typeface="Open Sans ExtraBold"/>
              </a:rPr>
              <a:t>Two scenarios for intelligent web apps </a:t>
            </a:r>
            <a:endParaRPr lang="en-US"/>
          </a:p>
        </p:txBody>
      </p:sp>
      <p:sp>
        <p:nvSpPr>
          <p:cNvPr id="20" name="Rectangle: Rounded Corners 19">
            <a:extLst>
              <a:ext uri="{FF2B5EF4-FFF2-40B4-BE49-F238E27FC236}">
                <a16:creationId xmlns:a16="http://schemas.microsoft.com/office/drawing/2014/main" id="{C5B0731D-8A4A-3E72-9927-490630291F5E}"/>
              </a:ext>
            </a:extLst>
          </p:cNvPr>
          <p:cNvSpPr/>
          <p:nvPr/>
        </p:nvSpPr>
        <p:spPr>
          <a:xfrm>
            <a:off x="3433067" y="3282938"/>
            <a:ext cx="2585668" cy="1740285"/>
          </a:xfrm>
          <a:prstGeom prst="roundRect">
            <a:avLst/>
          </a:prstGeom>
          <a:gradFill>
            <a:gsLst>
              <a:gs pos="0">
                <a:srgbClr val="E666CC"/>
              </a:gs>
              <a:gs pos="28000">
                <a:srgbClr val="DB64CD"/>
              </a:gs>
              <a:gs pos="77000">
                <a:srgbClr val="BD60D1"/>
              </a:gs>
              <a:gs pos="100000">
                <a:srgbClr val="AE5ED4"/>
              </a:gs>
            </a:gsLst>
            <a:lin ang="0" scaled="1"/>
          </a:gradFill>
          <a:ln w="1162" cap="flat">
            <a:noFill/>
            <a:prstDash val="solid"/>
            <a:miter/>
          </a:ln>
        </p:spPr>
        <p:txBody>
          <a:bodyPr lIns="91440" tIns="45720" rIns="91440" bIns="45720" rtlCol="0" anchor="ctr"/>
          <a:lstStyle/>
          <a:p>
            <a:r>
              <a:rPr lang="en-US" sz="1400">
                <a:solidFill>
                  <a:srgbClr val="FFFFFF"/>
                </a:solidFill>
              </a:rPr>
              <a:t>Use Visual Studio with GitHub Copilot integration to build and deploy to cloud</a:t>
            </a:r>
            <a:endParaRPr lang="en-US" sz="1400">
              <a:solidFill>
                <a:srgbClr val="FFFFFF"/>
              </a:solidFill>
              <a:cs typeface="Segoe Sans Text"/>
            </a:endParaRPr>
          </a:p>
        </p:txBody>
      </p:sp>
      <p:sp>
        <p:nvSpPr>
          <p:cNvPr id="21" name="Rectangle: Rounded Corners 20">
            <a:extLst>
              <a:ext uri="{FF2B5EF4-FFF2-40B4-BE49-F238E27FC236}">
                <a16:creationId xmlns:a16="http://schemas.microsoft.com/office/drawing/2014/main" id="{E2BE60D9-8340-1C86-2477-C5D3AAA9DC79}"/>
              </a:ext>
            </a:extLst>
          </p:cNvPr>
          <p:cNvSpPr/>
          <p:nvPr/>
        </p:nvSpPr>
        <p:spPr>
          <a:xfrm>
            <a:off x="9530607" y="3359883"/>
            <a:ext cx="2576945" cy="1655619"/>
          </a:xfrm>
          <a:prstGeom prst="roundRect">
            <a:avLst/>
          </a:prstGeom>
          <a:gradFill>
            <a:gsLst>
              <a:gs pos="0">
                <a:srgbClr val="E666CC"/>
              </a:gs>
              <a:gs pos="28000">
                <a:srgbClr val="DB64CD"/>
              </a:gs>
              <a:gs pos="77000">
                <a:srgbClr val="BD60D1"/>
              </a:gs>
              <a:gs pos="100000">
                <a:srgbClr val="AE5ED4"/>
              </a:gs>
            </a:gsLst>
            <a:lin ang="0" scaled="1"/>
          </a:gradFill>
          <a:ln w="1162" cap="flat">
            <a:noFill/>
            <a:prstDash val="solid"/>
            <a:miter/>
          </a:ln>
        </p:spPr>
        <p:txBody>
          <a:bodyPr lIns="91440" tIns="45720" rIns="91440" bIns="45720" rtlCol="0" anchor="ctr"/>
          <a:lstStyle/>
          <a:p>
            <a:r>
              <a:rPr lang="en-US" sz="1400" dirty="0">
                <a:solidFill>
                  <a:srgbClr val="FFFFFF"/>
                </a:solidFill>
              </a:rPr>
              <a:t>Infuse Gen AI capabilities for your web app using </a:t>
            </a:r>
            <a:r>
              <a:rPr lang="en-US" sz="1400" dirty="0">
                <a:solidFill>
                  <a:srgbClr val="FFFFFF"/>
                </a:solidFill>
                <a:hlinkClick r:id="rId3">
                  <a:extLst>
                    <a:ext uri="{A12FA001-AC4F-418D-AE19-62706E023703}">
                      <ahyp:hlinkClr xmlns:ahyp="http://schemas.microsoft.com/office/drawing/2018/hyperlinkcolor" val="tx"/>
                    </a:ext>
                  </a:extLst>
                </a:hlinkClick>
              </a:rPr>
              <a:t>Azure OpenAI SDKs</a:t>
            </a:r>
            <a:r>
              <a:rPr lang="en-US" sz="1400" dirty="0">
                <a:solidFill>
                  <a:srgbClr val="FFFFFF"/>
                </a:solidFill>
              </a:rPr>
              <a:t> , </a:t>
            </a:r>
            <a:r>
              <a:rPr lang="en-US" sz="1400" dirty="0">
                <a:solidFill>
                  <a:srgbClr val="FFFFFF"/>
                </a:solidFill>
                <a:hlinkClick r:id="rId4">
                  <a:extLst>
                    <a:ext uri="{A12FA001-AC4F-418D-AE19-62706E023703}">
                      <ahyp:hlinkClr xmlns:ahyp="http://schemas.microsoft.com/office/drawing/2018/hyperlinkcolor" val="tx"/>
                    </a:ext>
                  </a:extLst>
                </a:hlinkClick>
              </a:rPr>
              <a:t>REST APIs</a:t>
            </a:r>
            <a:r>
              <a:rPr lang="en-US" sz="1400" dirty="0">
                <a:solidFill>
                  <a:srgbClr val="FFFFFF"/>
                </a:solidFill>
              </a:rPr>
              <a:t> ,</a:t>
            </a:r>
            <a:r>
              <a:rPr lang="en-US" sz="1400" dirty="0">
                <a:solidFill>
                  <a:srgbClr val="FFFFFF"/>
                </a:solidFill>
                <a:hlinkClick r:id="rId5">
                  <a:extLst>
                    <a:ext uri="{A12FA001-AC4F-418D-AE19-62706E023703}">
                      <ahyp:hlinkClr xmlns:ahyp="http://schemas.microsoft.com/office/drawing/2018/hyperlinkcolor" val="tx"/>
                    </a:ext>
                  </a:extLst>
                </a:hlinkClick>
              </a:rPr>
              <a:t> OpenAI </a:t>
            </a:r>
            <a:r>
              <a:rPr lang="en-US" sz="1400" dirty="0" err="1">
                <a:solidFill>
                  <a:srgbClr val="FFFFFF"/>
                </a:solidFill>
                <a:hlinkClick r:id="rId5">
                  <a:extLst>
                    <a:ext uri="{A12FA001-AC4F-418D-AE19-62706E023703}">
                      <ahyp:hlinkClr xmlns:ahyp="http://schemas.microsoft.com/office/drawing/2018/hyperlinkcolor" val="tx"/>
                    </a:ext>
                  </a:extLst>
                </a:hlinkClick>
              </a:rPr>
              <a:t>SDK</a:t>
            </a:r>
            <a:r>
              <a:rPr lang="en-US" sz="1400" baseline="30000" dirty="0" err="1">
                <a:solidFill>
                  <a:srgbClr val="FFFFFF"/>
                </a:solidFill>
                <a:hlinkClick r:id="rId5">
                  <a:extLst>
                    <a:ext uri="{A12FA001-AC4F-418D-AE19-62706E023703}">
                      <ahyp:hlinkClr xmlns:ahyp="http://schemas.microsoft.com/office/drawing/2018/hyperlinkcolor" val="tx"/>
                    </a:ext>
                  </a:extLst>
                </a:hlinkClick>
              </a:rPr>
              <a:t>Beta</a:t>
            </a:r>
            <a:r>
              <a:rPr lang="en-US" sz="1400" dirty="0">
                <a:solidFill>
                  <a:srgbClr val="FFFFFF"/>
                </a:solidFill>
                <a:hlinkClick r:id="rId5">
                  <a:extLst>
                    <a:ext uri="{A12FA001-AC4F-418D-AE19-62706E023703}">
                      <ahyp:hlinkClr xmlns:ahyp="http://schemas.microsoft.com/office/drawing/2018/hyperlinkcolor" val="tx"/>
                    </a:ext>
                  </a:extLst>
                </a:hlinkClick>
              </a:rPr>
              <a:t> for </a:t>
            </a:r>
            <a:r>
              <a:rPr lang="en-US" sz="1400" dirty="0" err="1">
                <a:solidFill>
                  <a:srgbClr val="FFFFFF"/>
                </a:solidFill>
                <a:hlinkClick r:id="rId5">
                  <a:extLst>
                    <a:ext uri="{A12FA001-AC4F-418D-AE19-62706E023703}">
                      <ahyp:hlinkClr xmlns:ahyp="http://schemas.microsoft.com/office/drawing/2018/hyperlinkcolor" val="tx"/>
                    </a:ext>
                  </a:extLst>
                </a:hlinkClick>
              </a:rPr>
              <a:t>.Net</a:t>
            </a:r>
            <a:r>
              <a:rPr lang="en-US" sz="1400" dirty="0">
                <a:solidFill>
                  <a:srgbClr val="FFFFFF"/>
                </a:solidFill>
              </a:rPr>
              <a:t>, Higher level LLM frameworks like </a:t>
            </a:r>
            <a:r>
              <a:rPr lang="en-US" sz="1400" dirty="0" err="1">
                <a:solidFill>
                  <a:srgbClr val="FFFFFF"/>
                </a:solidFill>
              </a:rPr>
              <a:t>LangChain</a:t>
            </a:r>
            <a:r>
              <a:rPr lang="en-US" sz="1400" dirty="0">
                <a:solidFill>
                  <a:srgbClr val="FFFFFF"/>
                </a:solidFill>
              </a:rPr>
              <a:t>, Semantic Kernel</a:t>
            </a:r>
          </a:p>
        </p:txBody>
      </p:sp>
      <p:cxnSp>
        <p:nvCxnSpPr>
          <p:cNvPr id="22" name="Straight Arrow Connector 21">
            <a:extLst>
              <a:ext uri="{FF2B5EF4-FFF2-40B4-BE49-F238E27FC236}">
                <a16:creationId xmlns:a16="http://schemas.microsoft.com/office/drawing/2014/main" id="{2CA5D34F-632F-F97F-15B6-BD114915C73E}"/>
              </a:ext>
            </a:extLst>
          </p:cNvPr>
          <p:cNvCxnSpPr>
            <a:cxnSpLocks/>
          </p:cNvCxnSpPr>
          <p:nvPr/>
        </p:nvCxnSpPr>
        <p:spPr>
          <a:xfrm>
            <a:off x="8819663" y="4152153"/>
            <a:ext cx="709224"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44628719"/>
      </p:ext>
    </p:extLst>
  </p:cSld>
  <p:clrMapOvr>
    <a:masterClrMapping/>
  </p:clrMapOvr>
  <p:transition>
    <p:fade/>
  </p:transition>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9949-3663-CD07-BF68-D22EBC1AB095}"/>
              </a:ext>
            </a:extLst>
          </p:cNvPr>
          <p:cNvSpPr>
            <a:spLocks noGrp="1"/>
          </p:cNvSpPr>
          <p:nvPr>
            <p:ph type="title"/>
          </p:nvPr>
        </p:nvSpPr>
        <p:spPr>
          <a:xfrm>
            <a:off x="794354" y="1246909"/>
            <a:ext cx="8558831" cy="1661993"/>
          </a:xfrm>
        </p:spPr>
        <p:txBody>
          <a:bodyPr/>
          <a:lstStyle/>
          <a:p>
            <a:pPr algn="l">
              <a:defRPr/>
            </a:pPr>
            <a:r>
              <a:rPr lang="en-US" dirty="0">
                <a:gradFill>
                  <a:gsLst>
                    <a:gs pos="6993">
                      <a:srgbClr val="000000"/>
                    </a:gs>
                    <a:gs pos="20280">
                      <a:srgbClr val="000000"/>
                    </a:gs>
                  </a:gsLst>
                  <a:lin ang="0" scaled="0"/>
                </a:gradFill>
                <a:latin typeface="Open Sans ExtraBold"/>
                <a:ea typeface="Open Sans ExtraBold"/>
                <a:cs typeface="Open Sans ExtraBold"/>
              </a:rPr>
              <a:t>AI-assisted Migration and Modernization</a:t>
            </a:r>
          </a:p>
        </p:txBody>
      </p:sp>
      <p:sp>
        <p:nvSpPr>
          <p:cNvPr id="3" name="Title 1">
            <a:extLst>
              <a:ext uri="{FF2B5EF4-FFF2-40B4-BE49-F238E27FC236}">
                <a16:creationId xmlns:a16="http://schemas.microsoft.com/office/drawing/2014/main" id="{B57B9949-3663-CD07-BF68-D22EBC1AB095}"/>
              </a:ext>
            </a:extLst>
          </p:cNvPr>
          <p:cNvSpPr txBox="1">
            <a:spLocks/>
          </p:cNvSpPr>
          <p:nvPr/>
        </p:nvSpPr>
        <p:spPr>
          <a:xfrm>
            <a:off x="804287" y="3706367"/>
            <a:ext cx="10674625" cy="1661993"/>
          </a:xfrm>
          <a:prstGeom prst="rect">
            <a:avLst/>
          </a:prstGeom>
        </p:spPr>
        <p:txBody>
          <a:bodyPr vert="horz" wrap="square" lIns="0" tIns="0" rIns="0" bIns="0" rtlCol="0" anchor="ctr">
            <a:spAutoFit/>
          </a:bodyP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algn="l">
              <a:defRPr/>
            </a:pPr>
            <a:r>
              <a:rPr lang="it-IT" dirty="0">
                <a:gradFill>
                  <a:gsLst>
                    <a:gs pos="6993">
                      <a:srgbClr val="000000"/>
                    </a:gs>
                    <a:gs pos="20280">
                      <a:srgbClr val="000000"/>
                    </a:gs>
                  </a:gsLst>
                  <a:lin ang="0" scaled="0"/>
                </a:gradFill>
              </a:rPr>
              <a:t>Integrating Generative AI:  Classic .NET</a:t>
            </a:r>
          </a:p>
        </p:txBody>
      </p:sp>
    </p:spTree>
    <p:extLst>
      <p:ext uri="{BB962C8B-B14F-4D97-AF65-F5344CB8AC3E}">
        <p14:creationId xmlns:p14="http://schemas.microsoft.com/office/powerpoint/2010/main" val="303447780"/>
      </p:ext>
    </p:extLst>
  </p:cSld>
  <p:clrMapOvr>
    <a:masterClrMapping/>
  </p:clrMapOvr>
  <p:transition>
    <p:fade/>
  </p:transition>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85C074-E08F-209A-7FDB-0372223D6CB4}"/>
              </a:ext>
            </a:extLst>
          </p:cNvPr>
          <p:cNvSpPr>
            <a:spLocks noGrp="1"/>
          </p:cNvSpPr>
          <p:nvPr>
            <p:ph type="title"/>
          </p:nvPr>
        </p:nvSpPr>
        <p:spPr>
          <a:xfrm>
            <a:off x="570676" y="422028"/>
            <a:ext cx="11018520" cy="615553"/>
          </a:xfrm>
        </p:spPr>
        <p:txBody>
          <a:bodyPr/>
          <a:lstStyle/>
          <a:p>
            <a:r>
              <a:rPr lang="en-US" noProof="0" dirty="0">
                <a:solidFill>
                  <a:schemeClr val="tx2"/>
                </a:solidFill>
                <a:latin typeface="Open Sans ExtraBold" panose="020B0906030804020204" pitchFamily="34" charset="0"/>
                <a:ea typeface="Open Sans ExtraBold" panose="020B0906030804020204" pitchFamily="34" charset="0"/>
                <a:cs typeface="Open Sans ExtraBold" panose="020B0906030804020204" pitchFamily="34" charset="0"/>
              </a:rPr>
              <a:t>App Service Migration Tooling Overview</a:t>
            </a:r>
            <a:endParaRPr lang="en-US"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aphicFrame>
        <p:nvGraphicFramePr>
          <p:cNvPr id="2" name="Content Placeholder 4">
            <a:extLst>
              <a:ext uri="{FF2B5EF4-FFF2-40B4-BE49-F238E27FC236}">
                <a16:creationId xmlns:a16="http://schemas.microsoft.com/office/drawing/2014/main" id="{EA19C234-588D-0937-A428-85EB1BB352CA}"/>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266716305"/>
              </p:ext>
            </p:extLst>
          </p:nvPr>
        </p:nvGraphicFramePr>
        <p:xfrm>
          <a:off x="584200" y="1435100"/>
          <a:ext cx="11018838" cy="5158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870428"/>
      </p:ext>
    </p:extLst>
  </p:cSld>
  <p:clrMapOvr>
    <a:masterClrMapping/>
  </p:clrMapOvr>
  <p:transition>
    <p:fade/>
  </p:transition>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DB74334-4DBA-FF10-285D-7EF564A135C6}"/>
              </a:ext>
            </a:extLst>
          </p:cNvPr>
          <p:cNvSpPr>
            <a:spLocks noGrp="1"/>
          </p:cNvSpPr>
          <p:nvPr>
            <p:ph type="title"/>
          </p:nvPr>
        </p:nvSpPr>
        <p:spPr/>
        <p:txBody>
          <a:bodyPr/>
          <a:lstStyle/>
          <a:p>
            <a:r>
              <a:rPr lang="en-US" dirty="0" err="1"/>
              <a:t>Devshop</a:t>
            </a:r>
            <a:r>
              <a:rPr lang="en-US" dirty="0"/>
              <a:t> .NET (classic) app topology</a:t>
            </a:r>
          </a:p>
        </p:txBody>
      </p:sp>
      <p:sp>
        <p:nvSpPr>
          <p:cNvPr id="17" name="!!container">
            <a:extLst>
              <a:ext uri="{FF2B5EF4-FFF2-40B4-BE49-F238E27FC236}">
                <a16:creationId xmlns:a16="http://schemas.microsoft.com/office/drawing/2014/main" id="{00A088EE-8BBB-B122-F308-77A17256A0AC}"/>
              </a:ext>
              <a:ext uri="{C183D7F6-B498-43B3-948B-1728B52AA6E4}">
                <adec:decorative xmlns:adec="http://schemas.microsoft.com/office/drawing/2017/decorative" val="1"/>
              </a:ext>
            </a:extLst>
          </p:cNvPr>
          <p:cNvSpPr>
            <a:spLocks/>
          </p:cNvSpPr>
          <p:nvPr/>
        </p:nvSpPr>
        <p:spPr bwMode="auto">
          <a:xfrm>
            <a:off x="577378" y="1436688"/>
            <a:ext cx="11032010" cy="4926012"/>
          </a:xfrm>
          <a:prstGeom prst="roundRect">
            <a:avLst>
              <a:gd name="adj" fmla="val 307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dirty="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sp>
        <p:nvSpPr>
          <p:cNvPr id="18" name="!!container">
            <a:extLst>
              <a:ext uri="{FF2B5EF4-FFF2-40B4-BE49-F238E27FC236}">
                <a16:creationId xmlns:a16="http://schemas.microsoft.com/office/drawing/2014/main" id="{94C40057-59D0-F530-E42A-B65672CC2872}"/>
              </a:ext>
              <a:ext uri="{C183D7F6-B498-43B3-948B-1728B52AA6E4}">
                <adec:decorative xmlns:adec="http://schemas.microsoft.com/office/drawing/2017/decorative" val="1"/>
              </a:ext>
            </a:extLst>
          </p:cNvPr>
          <p:cNvSpPr>
            <a:spLocks/>
          </p:cNvSpPr>
          <p:nvPr/>
        </p:nvSpPr>
        <p:spPr bwMode="auto">
          <a:xfrm>
            <a:off x="847499" y="2473766"/>
            <a:ext cx="10491770" cy="3614800"/>
          </a:xfrm>
          <a:prstGeom prst="roundRect">
            <a:avLst>
              <a:gd name="adj" fmla="val 3061"/>
            </a:avLst>
          </a:prstGeom>
          <a:ln w="1905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S" sz="2353" b="1" kern="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container">
            <a:extLst>
              <a:ext uri="{FF2B5EF4-FFF2-40B4-BE49-F238E27FC236}">
                <a16:creationId xmlns:a16="http://schemas.microsoft.com/office/drawing/2014/main" id="{F82EE91C-439E-7A04-A8E6-3B7D3AF8D87D}"/>
              </a:ext>
              <a:ext uri="{C183D7F6-B498-43B3-948B-1728B52AA6E4}">
                <adec:decorative xmlns:adec="http://schemas.microsoft.com/office/drawing/2017/decorative" val="1"/>
              </a:ext>
            </a:extLst>
          </p:cNvPr>
          <p:cNvSpPr>
            <a:spLocks/>
          </p:cNvSpPr>
          <p:nvPr/>
        </p:nvSpPr>
        <p:spPr bwMode="auto">
          <a:xfrm>
            <a:off x="4046117" y="3317626"/>
            <a:ext cx="1653924" cy="542755"/>
          </a:xfrm>
          <a:prstGeom prst="roundRect">
            <a:avLst>
              <a:gd name="adj" fmla="val 15857"/>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r>
              <a:rPr lang="en-US" sz="2000">
                <a:ln w="3175">
                  <a:noFill/>
                </a:ln>
                <a:solidFill>
                  <a:schemeClr val="bg1"/>
                </a:solidFill>
                <a:latin typeface="Open Sans" panose="020B0606030504020204" pitchFamily="34" charset="0"/>
                <a:ea typeface="Open Sans" panose="020B0606030504020204" pitchFamily="34" charset="0"/>
                <a:cs typeface="Open Sans" panose="020B0606030504020204" pitchFamily="34" charset="0"/>
              </a:rPr>
              <a:t>Azure SQL</a:t>
            </a:r>
          </a:p>
        </p:txBody>
      </p:sp>
      <p:pic>
        <p:nvPicPr>
          <p:cNvPr id="20" name="Graphic 19" descr="Sql Database">
            <a:extLst>
              <a:ext uri="{FF2B5EF4-FFF2-40B4-BE49-F238E27FC236}">
                <a16:creationId xmlns:a16="http://schemas.microsoft.com/office/drawing/2014/main" id="{98CA1B69-2034-20BD-7E73-F0D3C1438C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27241" y="3193265"/>
            <a:ext cx="791477" cy="791477"/>
          </a:xfrm>
          <a:prstGeom prst="rect">
            <a:avLst/>
          </a:prstGeom>
          <a:effectLst>
            <a:outerShdw blurRad="63500" sx="102000" sy="102000" algn="ctr" rotWithShape="0">
              <a:prstClr val="black">
                <a:alpha val="40000"/>
              </a:prstClr>
            </a:outerShdw>
          </a:effectLst>
        </p:spPr>
      </p:pic>
      <p:grpSp>
        <p:nvGrpSpPr>
          <p:cNvPr id="22" name="Group 21">
            <a:extLst>
              <a:ext uri="{FF2B5EF4-FFF2-40B4-BE49-F238E27FC236}">
                <a16:creationId xmlns:a16="http://schemas.microsoft.com/office/drawing/2014/main" id="{528BF5C7-D383-271E-B194-E6AC459BD21B}"/>
              </a:ext>
            </a:extLst>
          </p:cNvPr>
          <p:cNvGrpSpPr/>
          <p:nvPr/>
        </p:nvGrpSpPr>
        <p:grpSpPr>
          <a:xfrm>
            <a:off x="7521309" y="2594738"/>
            <a:ext cx="3619649" cy="587843"/>
            <a:chOff x="7223379" y="2433048"/>
            <a:chExt cx="3295370" cy="587843"/>
          </a:xfrm>
        </p:grpSpPr>
        <p:pic>
          <p:nvPicPr>
            <p:cNvPr id="23" name="Graphic 22" descr="Entra ID">
              <a:extLst>
                <a:ext uri="{FF2B5EF4-FFF2-40B4-BE49-F238E27FC236}">
                  <a16:creationId xmlns:a16="http://schemas.microsoft.com/office/drawing/2014/main" id="{8E193B1F-5EFD-8AA0-A760-E70677196B8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4391" t="24818" r="23240" b="24415"/>
            <a:stretch/>
          </p:blipFill>
          <p:spPr>
            <a:xfrm>
              <a:off x="7223379" y="2433048"/>
              <a:ext cx="608252" cy="564780"/>
            </a:xfrm>
            <a:prstGeom prst="rect">
              <a:avLst/>
            </a:prstGeom>
          </p:spPr>
        </p:pic>
        <p:sp>
          <p:nvSpPr>
            <p:cNvPr id="24" name="TextBox 23">
              <a:extLst>
                <a:ext uri="{FF2B5EF4-FFF2-40B4-BE49-F238E27FC236}">
                  <a16:creationId xmlns:a16="http://schemas.microsoft.com/office/drawing/2014/main" id="{DA38F57D-98DA-29F5-0EDA-55FB8B3D5ED6}"/>
                </a:ext>
              </a:extLst>
            </p:cNvPr>
            <p:cNvSpPr txBox="1"/>
            <p:nvPr/>
          </p:nvSpPr>
          <p:spPr>
            <a:xfrm>
              <a:off x="8013767" y="2593338"/>
              <a:ext cx="2504982" cy="427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20000"/>
                </a:lnSpc>
                <a:spcBef>
                  <a:spcPts val="1000"/>
                </a:spcBef>
              </a:pPr>
              <a:r>
                <a:rPr lang="en-US" sz="1200" dirty="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Authenticated Access using Entra ID</a:t>
              </a:r>
            </a:p>
          </p:txBody>
        </p:sp>
      </p:grpSp>
      <p:grpSp>
        <p:nvGrpSpPr>
          <p:cNvPr id="25" name="Group 24">
            <a:extLst>
              <a:ext uri="{FF2B5EF4-FFF2-40B4-BE49-F238E27FC236}">
                <a16:creationId xmlns:a16="http://schemas.microsoft.com/office/drawing/2014/main" id="{0520E0F7-489F-38A7-83FD-078865D6A969}"/>
              </a:ext>
            </a:extLst>
          </p:cNvPr>
          <p:cNvGrpSpPr/>
          <p:nvPr/>
        </p:nvGrpSpPr>
        <p:grpSpPr>
          <a:xfrm>
            <a:off x="8289492" y="3111761"/>
            <a:ext cx="2662811" cy="954484"/>
            <a:chOff x="8289492" y="3345075"/>
            <a:chExt cx="2662811" cy="954484"/>
          </a:xfrm>
        </p:grpSpPr>
        <p:sp>
          <p:nvSpPr>
            <p:cNvPr id="26" name="!!container">
              <a:extLst>
                <a:ext uri="{FF2B5EF4-FFF2-40B4-BE49-F238E27FC236}">
                  <a16:creationId xmlns:a16="http://schemas.microsoft.com/office/drawing/2014/main" id="{2E71EF92-3F88-846B-152B-2543C75988C3}"/>
                </a:ext>
                <a:ext uri="{C183D7F6-B498-43B3-948B-1728B52AA6E4}">
                  <adec:decorative xmlns:adec="http://schemas.microsoft.com/office/drawing/2017/decorative" val="1"/>
                </a:ext>
              </a:extLst>
            </p:cNvPr>
            <p:cNvSpPr>
              <a:spLocks/>
            </p:cNvSpPr>
            <p:nvPr/>
          </p:nvSpPr>
          <p:spPr bwMode="auto">
            <a:xfrm>
              <a:off x="8289492" y="3345075"/>
              <a:ext cx="2662811" cy="954484"/>
            </a:xfrm>
            <a:prstGeom prst="roundRect">
              <a:avLst>
                <a:gd name="adj" fmla="val 7443"/>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sp>
          <p:nvSpPr>
            <p:cNvPr id="27" name="Graphic 13" descr="Microsoft Copilot assistant in the Azure Portal and Diagnose and solve tooling">
              <a:extLst>
                <a:ext uri="{FF2B5EF4-FFF2-40B4-BE49-F238E27FC236}">
                  <a16:creationId xmlns:a16="http://schemas.microsoft.com/office/drawing/2014/main" id="{E2533C14-16F2-86B9-B03D-84A2BB1703AC}"/>
                </a:ext>
              </a:extLst>
            </p:cNvPr>
            <p:cNvSpPr/>
            <p:nvPr/>
          </p:nvSpPr>
          <p:spPr>
            <a:xfrm>
              <a:off x="8538102" y="3571666"/>
              <a:ext cx="496108" cy="501302"/>
            </a:xfrm>
            <a:custGeom>
              <a:avLst/>
              <a:gdLst>
                <a:gd name="connsiteX0" fmla="*/ 461316 w 625352"/>
                <a:gd name="connsiteY0" fmla="*/ 0 h 631898"/>
                <a:gd name="connsiteX1" fmla="*/ 297298 w 625352"/>
                <a:gd name="connsiteY1" fmla="*/ 163918 h 631898"/>
                <a:gd name="connsiteX2" fmla="*/ 305000 w 625352"/>
                <a:gd name="connsiteY2" fmla="*/ 213626 h 631898"/>
                <a:gd name="connsiteX3" fmla="*/ 21790 w 625352"/>
                <a:gd name="connsiteY3" fmla="*/ 506580 h 631898"/>
                <a:gd name="connsiteX4" fmla="*/ 21096 w 625352"/>
                <a:gd name="connsiteY4" fmla="*/ 610108 h 631898"/>
                <a:gd name="connsiteX5" fmla="*/ 124625 w 625352"/>
                <a:gd name="connsiteY5" fmla="*/ 610804 h 631898"/>
                <a:gd name="connsiteX6" fmla="*/ 127041 w 625352"/>
                <a:gd name="connsiteY6" fmla="*/ 608303 h 631898"/>
                <a:gd name="connsiteX7" fmla="*/ 406972 w 625352"/>
                <a:gd name="connsiteY7" fmla="*/ 318721 h 631898"/>
                <a:gd name="connsiteX8" fmla="*/ 616060 w 625352"/>
                <a:gd name="connsiteY8" fmla="*/ 218458 h 631898"/>
                <a:gd name="connsiteX9" fmla="*/ 618943 w 625352"/>
                <a:gd name="connsiteY9" fmla="*/ 118650 h 631898"/>
                <a:gd name="connsiteX10" fmla="*/ 589938 w 625352"/>
                <a:gd name="connsiteY10" fmla="*/ 102648 h 631898"/>
                <a:gd name="connsiteX11" fmla="*/ 579903 w 625352"/>
                <a:gd name="connsiteY11" fmla="*/ 108562 h 631898"/>
                <a:gd name="connsiteX12" fmla="*/ 480367 w 625352"/>
                <a:gd name="connsiteY12" fmla="*/ 207973 h 631898"/>
                <a:gd name="connsiteX13" fmla="*/ 416029 w 625352"/>
                <a:gd name="connsiteY13" fmla="*/ 143635 h 631898"/>
                <a:gd name="connsiteX14" fmla="*/ 514722 w 625352"/>
                <a:gd name="connsiteY14" fmla="*/ 44880 h 631898"/>
                <a:gd name="connsiteX15" fmla="*/ 514725 w 625352"/>
                <a:gd name="connsiteY15" fmla="*/ 11754 h 631898"/>
                <a:gd name="connsiteX16" fmla="*/ 504322 w 625352"/>
                <a:gd name="connsiteY16" fmla="*/ 5715 h 631898"/>
                <a:gd name="connsiteX17" fmla="*/ 461284 w 625352"/>
                <a:gd name="connsiteY17" fmla="*/ 0 h 63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5352" h="631898">
                  <a:moveTo>
                    <a:pt x="461316" y="0"/>
                  </a:moveTo>
                  <a:cubicBezTo>
                    <a:pt x="370759" y="-27"/>
                    <a:pt x="297327" y="73362"/>
                    <a:pt x="297298" y="163918"/>
                  </a:cubicBezTo>
                  <a:cubicBezTo>
                    <a:pt x="297295" y="180785"/>
                    <a:pt x="299891" y="197551"/>
                    <a:pt x="305000" y="213626"/>
                  </a:cubicBezTo>
                  <a:lnTo>
                    <a:pt x="21790" y="506580"/>
                  </a:lnTo>
                  <a:cubicBezTo>
                    <a:pt x="-6990" y="534976"/>
                    <a:pt x="-7301" y="581328"/>
                    <a:pt x="21096" y="610108"/>
                  </a:cubicBezTo>
                  <a:cubicBezTo>
                    <a:pt x="49493" y="638888"/>
                    <a:pt x="95845" y="639200"/>
                    <a:pt x="124625" y="610804"/>
                  </a:cubicBezTo>
                  <a:cubicBezTo>
                    <a:pt x="125450" y="609989"/>
                    <a:pt x="126256" y="609155"/>
                    <a:pt x="127041" y="608303"/>
                  </a:cubicBezTo>
                  <a:lnTo>
                    <a:pt x="406972" y="318721"/>
                  </a:lnTo>
                  <a:cubicBezTo>
                    <a:pt x="492397" y="348772"/>
                    <a:pt x="586009" y="303883"/>
                    <a:pt x="616060" y="218458"/>
                  </a:cubicBezTo>
                  <a:cubicBezTo>
                    <a:pt x="627375" y="186298"/>
                    <a:pt x="628381" y="151410"/>
                    <a:pt x="618943" y="118650"/>
                  </a:cubicBezTo>
                  <a:cubicBezTo>
                    <a:pt x="615351" y="106221"/>
                    <a:pt x="602365" y="99057"/>
                    <a:pt x="589938" y="102648"/>
                  </a:cubicBezTo>
                  <a:cubicBezTo>
                    <a:pt x="586149" y="103743"/>
                    <a:pt x="582695" y="105777"/>
                    <a:pt x="579903" y="108562"/>
                  </a:cubicBezTo>
                  <a:lnTo>
                    <a:pt x="480367" y="207973"/>
                  </a:lnTo>
                  <a:lnTo>
                    <a:pt x="416029" y="143635"/>
                  </a:lnTo>
                  <a:lnTo>
                    <a:pt x="514722" y="44880"/>
                  </a:lnTo>
                  <a:cubicBezTo>
                    <a:pt x="523870" y="35734"/>
                    <a:pt x="523873" y="20903"/>
                    <a:pt x="514725" y="11754"/>
                  </a:cubicBezTo>
                  <a:cubicBezTo>
                    <a:pt x="511842" y="8870"/>
                    <a:pt x="508257" y="6788"/>
                    <a:pt x="504322" y="5715"/>
                  </a:cubicBezTo>
                  <a:cubicBezTo>
                    <a:pt x="490292" y="1913"/>
                    <a:pt x="475820" y="-9"/>
                    <a:pt x="461284" y="0"/>
                  </a:cubicBezTo>
                  <a:close/>
                </a:path>
              </a:pathLst>
            </a:custGeom>
            <a:gradFill>
              <a:gsLst>
                <a:gs pos="32000">
                  <a:srgbClr val="C03BC4"/>
                </a:gs>
                <a:gs pos="100000">
                  <a:srgbClr val="399A91"/>
                </a:gs>
                <a:gs pos="68000">
                  <a:srgbClr val="0078D4"/>
                </a:gs>
                <a:gs pos="0">
                  <a:srgbClr val="FF5C39"/>
                </a:gs>
              </a:gsLst>
              <a:path path="circle">
                <a:fillToRect l="100000" t="100000"/>
              </a:path>
            </a:gradFill>
            <a:ln w="30692" cap="flat">
              <a:noFill/>
              <a:prstDash val="solid"/>
              <a:miter/>
            </a:ln>
            <a:effectLst/>
          </p:spPr>
          <p:txBody>
            <a:bodyPr rtlCol="0" anchor="ctr"/>
            <a:lstStyle/>
            <a:p>
              <a:pPr defTabSz="914400"/>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10862FEA-55A5-4559-3C53-8E4C111AC640}"/>
                </a:ext>
                <a:ext uri="{C183D7F6-B498-43B3-948B-1728B52AA6E4}">
                  <adec:decorative xmlns:adec="http://schemas.microsoft.com/office/drawing/2017/decorative" val="1"/>
                </a:ext>
              </a:extLst>
            </p:cNvPr>
            <p:cNvSpPr txBox="1"/>
            <p:nvPr/>
          </p:nvSpPr>
          <p:spPr>
            <a:xfrm>
              <a:off x="9212724" y="3499151"/>
              <a:ext cx="1494488" cy="646331"/>
            </a:xfrm>
            <a:prstGeom prst="rect">
              <a:avLst/>
            </a:prstGeom>
            <a:noFill/>
            <a:ln>
              <a:noFill/>
            </a:ln>
          </p:spPr>
          <p:txBody>
            <a:bodyPr wrap="square" lIns="45720" tIns="45720" rIns="45720" bIns="4572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Copilot</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Diagnose &amp; solve</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Best Practices</a:t>
              </a:r>
            </a:p>
          </p:txBody>
        </p:sp>
      </p:grpSp>
      <p:sp>
        <p:nvSpPr>
          <p:cNvPr id="29" name="TextBox 28">
            <a:extLst>
              <a:ext uri="{FF2B5EF4-FFF2-40B4-BE49-F238E27FC236}">
                <a16:creationId xmlns:a16="http://schemas.microsoft.com/office/drawing/2014/main" id="{D27193AE-5AC6-F793-CD3C-E4829BF731D9}"/>
              </a:ext>
              <a:ext uri="{C183D7F6-B498-43B3-948B-1728B52AA6E4}">
                <adec:decorative xmlns:adec="http://schemas.microsoft.com/office/drawing/2017/decorative" val="1"/>
              </a:ext>
            </a:extLst>
          </p:cNvPr>
          <p:cNvSpPr txBox="1"/>
          <p:nvPr/>
        </p:nvSpPr>
        <p:spPr>
          <a:xfrm>
            <a:off x="3942595" y="5641789"/>
            <a:ext cx="6114646" cy="307777"/>
          </a:xfrm>
          <a:prstGeom prst="rect">
            <a:avLst/>
          </a:prstGeom>
          <a:noFill/>
          <a:ln>
            <a:noFill/>
          </a:ln>
        </p:spPr>
        <p:txBody>
          <a:bodyPr wrap="square" lIns="45720" tIns="45720" rIns="45720" bIns="45720" rtlCol="0" anchor="t" anchorCtr="0">
            <a:spAutoFit/>
          </a:bodyPr>
          <a:lstStyle/>
          <a:p>
            <a:pPr algn="ctr" defTabSz="914400">
              <a:defRPr/>
            </a:pPr>
            <a:r>
              <a:rPr lang="en-US" sz="1400" b="1" dirty="0">
                <a:gradFill>
                  <a:gsLst>
                    <a:gs pos="100000">
                      <a:schemeClr val="accent2"/>
                    </a:gs>
                    <a:gs pos="16000">
                      <a:schemeClr val="accent1"/>
                    </a:gs>
                  </a:gsLst>
                  <a:lin ang="2700000" scaled="1"/>
                </a:gradFill>
                <a:latin typeface="Open Sans" panose="020B0606030504020204" pitchFamily="34" charset="0"/>
                <a:ea typeface="Open Sans" panose="020B0606030504020204" pitchFamily="34" charset="0"/>
                <a:cs typeface="Open Sans" panose="020B0606030504020204" pitchFamily="34" charset="0"/>
              </a:rPr>
              <a:t>Application runs inside of a virtual network and Landing Zone</a:t>
            </a:r>
          </a:p>
        </p:txBody>
      </p:sp>
      <p:grpSp>
        <p:nvGrpSpPr>
          <p:cNvPr id="30" name="Group 29">
            <a:extLst>
              <a:ext uri="{FF2B5EF4-FFF2-40B4-BE49-F238E27FC236}">
                <a16:creationId xmlns:a16="http://schemas.microsoft.com/office/drawing/2014/main" id="{C709F51E-6E72-B2C2-3F69-0B9DC1690133}"/>
              </a:ext>
            </a:extLst>
          </p:cNvPr>
          <p:cNvGrpSpPr/>
          <p:nvPr/>
        </p:nvGrpSpPr>
        <p:grpSpPr>
          <a:xfrm>
            <a:off x="6175097" y="4601584"/>
            <a:ext cx="1649642" cy="954484"/>
            <a:chOff x="6175097" y="4834898"/>
            <a:chExt cx="1649642" cy="954484"/>
          </a:xfrm>
        </p:grpSpPr>
        <p:sp>
          <p:nvSpPr>
            <p:cNvPr id="31" name="!!container">
              <a:extLst>
                <a:ext uri="{FF2B5EF4-FFF2-40B4-BE49-F238E27FC236}">
                  <a16:creationId xmlns:a16="http://schemas.microsoft.com/office/drawing/2014/main" id="{1F000441-116D-7A96-CFFA-07A2C6867C6E}"/>
                </a:ext>
                <a:ext uri="{C183D7F6-B498-43B3-948B-1728B52AA6E4}">
                  <adec:decorative xmlns:adec="http://schemas.microsoft.com/office/drawing/2017/decorative" val="1"/>
                </a:ext>
              </a:extLst>
            </p:cNvPr>
            <p:cNvSpPr>
              <a:spLocks/>
            </p:cNvSpPr>
            <p:nvPr/>
          </p:nvSpPr>
          <p:spPr bwMode="auto">
            <a:xfrm>
              <a:off x="6312196" y="4834898"/>
              <a:ext cx="1375444" cy="954484"/>
            </a:xfrm>
            <a:prstGeom prst="roundRect">
              <a:avLst>
                <a:gd name="adj" fmla="val 462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sp>
          <p:nvSpPr>
            <p:cNvPr id="32" name="TextBox 31">
              <a:extLst>
                <a:ext uri="{FF2B5EF4-FFF2-40B4-BE49-F238E27FC236}">
                  <a16:creationId xmlns:a16="http://schemas.microsoft.com/office/drawing/2014/main" id="{D220098D-E98F-44E7-0ED9-D6AA03FF7828}"/>
                </a:ext>
              </a:extLst>
            </p:cNvPr>
            <p:cNvSpPr txBox="1"/>
            <p:nvPr/>
          </p:nvSpPr>
          <p:spPr>
            <a:xfrm>
              <a:off x="6175097" y="5524785"/>
              <a:ext cx="164964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Azure </a:t>
              </a:r>
              <a:r>
                <a:rPr lang="en-US" sz="1200" err="1">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OpenAI</a:t>
              </a:r>
              <a:endPar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endParaRPr>
            </a:p>
          </p:txBody>
        </p:sp>
        <p:pic>
          <p:nvPicPr>
            <p:cNvPr id="33" name="Picture 32" descr="Shape&#10;&#10;Description automatically generated with medium confidence">
              <a:extLst>
                <a:ext uri="{FF2B5EF4-FFF2-40B4-BE49-F238E27FC236}">
                  <a16:creationId xmlns:a16="http://schemas.microsoft.com/office/drawing/2014/main" id="{765A350C-CBFA-B300-68E6-4FD014B9B8D2}"/>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a:xfrm>
              <a:off x="6737381" y="4847450"/>
              <a:ext cx="525075" cy="731252"/>
            </a:xfrm>
            <a:prstGeom prst="rect">
              <a:avLst/>
            </a:prstGeom>
            <a:ln w="24401" cap="flat">
              <a:noFill/>
              <a:prstDash val="solid"/>
              <a:miter/>
            </a:ln>
            <a:effectLst/>
          </p:spPr>
        </p:pic>
      </p:grpSp>
      <p:cxnSp>
        <p:nvCxnSpPr>
          <p:cNvPr id="34" name="Straight Arrow Connector 33">
            <a:extLst>
              <a:ext uri="{FF2B5EF4-FFF2-40B4-BE49-F238E27FC236}">
                <a16:creationId xmlns:a16="http://schemas.microsoft.com/office/drawing/2014/main" id="{0640B280-1EA4-F0E4-984B-7FB17E4674CF}"/>
              </a:ext>
            </a:extLst>
          </p:cNvPr>
          <p:cNvCxnSpPr>
            <a:cxnSpLocks/>
          </p:cNvCxnSpPr>
          <p:nvPr/>
        </p:nvCxnSpPr>
        <p:spPr>
          <a:xfrm>
            <a:off x="7001343" y="2238090"/>
            <a:ext cx="0" cy="983214"/>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77E1D81-B7E2-5418-2E11-42C84C12D0BD}"/>
              </a:ext>
            </a:extLst>
          </p:cNvPr>
          <p:cNvCxnSpPr>
            <a:cxnSpLocks/>
          </p:cNvCxnSpPr>
          <p:nvPr/>
        </p:nvCxnSpPr>
        <p:spPr>
          <a:xfrm>
            <a:off x="7397081" y="3585239"/>
            <a:ext cx="892411" cy="0"/>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3C17949-20AB-F945-4A5A-7D716D4C7E8C}"/>
              </a:ext>
            </a:extLst>
          </p:cNvPr>
          <p:cNvCxnSpPr>
            <a:cxnSpLocks/>
          </p:cNvCxnSpPr>
          <p:nvPr/>
        </p:nvCxnSpPr>
        <p:spPr>
          <a:xfrm>
            <a:off x="7001343" y="3984742"/>
            <a:ext cx="0" cy="633562"/>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662C567-DE4C-C97E-8710-9F25BE95C4BF}"/>
              </a:ext>
            </a:extLst>
          </p:cNvPr>
          <p:cNvCxnSpPr>
            <a:cxnSpLocks/>
          </p:cNvCxnSpPr>
          <p:nvPr/>
        </p:nvCxnSpPr>
        <p:spPr>
          <a:xfrm flipH="1">
            <a:off x="3863805" y="5078826"/>
            <a:ext cx="2449815" cy="0"/>
          </a:xfrm>
          <a:prstGeom prst="straightConnector1">
            <a:avLst/>
          </a:prstGeom>
          <a:ln w="12700">
            <a:solidFill>
              <a:srgbClr val="D9D9D6"/>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F5CB147A-91AE-5CE2-8DDF-2AFD235B955F}"/>
              </a:ext>
            </a:extLst>
          </p:cNvPr>
          <p:cNvCxnSpPr>
            <a:cxnSpLocks/>
          </p:cNvCxnSpPr>
          <p:nvPr/>
        </p:nvCxnSpPr>
        <p:spPr>
          <a:xfrm flipV="1">
            <a:off x="2522979" y="3984742"/>
            <a:ext cx="0" cy="616842"/>
          </a:xfrm>
          <a:prstGeom prst="straightConnector1">
            <a:avLst/>
          </a:prstGeom>
          <a:ln w="12700">
            <a:solidFill>
              <a:srgbClr val="D9D9D6"/>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659BF41-147E-5B06-1FBE-BA88BF283C6E}"/>
              </a:ext>
            </a:extLst>
          </p:cNvPr>
          <p:cNvCxnSpPr>
            <a:cxnSpLocks/>
          </p:cNvCxnSpPr>
          <p:nvPr/>
        </p:nvCxnSpPr>
        <p:spPr>
          <a:xfrm>
            <a:off x="2822713" y="3585239"/>
            <a:ext cx="1223404" cy="0"/>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5BFD7C9-AD75-441B-2B0C-B2836D4D39B5}"/>
              </a:ext>
            </a:extLst>
          </p:cNvPr>
          <p:cNvCxnSpPr>
            <a:cxnSpLocks/>
            <a:stCxn id="19" idx="3"/>
          </p:cNvCxnSpPr>
          <p:nvPr/>
        </p:nvCxnSpPr>
        <p:spPr>
          <a:xfrm>
            <a:off x="5700041" y="3589004"/>
            <a:ext cx="905563" cy="0"/>
          </a:xfrm>
          <a:prstGeom prst="straightConnector1">
            <a:avLst/>
          </a:prstGeom>
          <a:ln w="127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2CCAF3BF-B268-8BA0-E4BA-CAFEA21A226D}"/>
              </a:ext>
            </a:extLst>
          </p:cNvPr>
          <p:cNvGrpSpPr/>
          <p:nvPr/>
        </p:nvGrpSpPr>
        <p:grpSpPr>
          <a:xfrm>
            <a:off x="2522979" y="2326871"/>
            <a:ext cx="4225020" cy="1020401"/>
            <a:chOff x="2522979" y="2526062"/>
            <a:chExt cx="4225020" cy="1020401"/>
          </a:xfrm>
        </p:grpSpPr>
        <p:cxnSp>
          <p:nvCxnSpPr>
            <p:cNvPr id="42" name="Straight Arrow Connector 41">
              <a:extLst>
                <a:ext uri="{FF2B5EF4-FFF2-40B4-BE49-F238E27FC236}">
                  <a16:creationId xmlns:a16="http://schemas.microsoft.com/office/drawing/2014/main" id="{D1D51C98-C0DF-0CBF-0F3D-2813FCC2AC3A}"/>
                </a:ext>
              </a:extLst>
            </p:cNvPr>
            <p:cNvCxnSpPr>
              <a:cxnSpLocks/>
            </p:cNvCxnSpPr>
            <p:nvPr/>
          </p:nvCxnSpPr>
          <p:spPr>
            <a:xfrm>
              <a:off x="2522979" y="2526062"/>
              <a:ext cx="0" cy="661812"/>
            </a:xfrm>
            <a:prstGeom prst="straightConnector1">
              <a:avLst/>
            </a:prstGeom>
            <a:ln w="12700" cap="sq">
              <a:solidFill>
                <a:srgbClr val="D9D9D6"/>
              </a:solidFill>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11DF7A8-35BD-039E-4C53-8E241447D09D}"/>
                </a:ext>
              </a:extLst>
            </p:cNvPr>
            <p:cNvCxnSpPr>
              <a:cxnSpLocks/>
            </p:cNvCxnSpPr>
            <p:nvPr/>
          </p:nvCxnSpPr>
          <p:spPr>
            <a:xfrm>
              <a:off x="6385985" y="3184449"/>
              <a:ext cx="362014" cy="362014"/>
            </a:xfrm>
            <a:prstGeom prst="straightConnector1">
              <a:avLst/>
            </a:prstGeom>
            <a:ln w="12700" cap="sq">
              <a:solidFill>
                <a:srgbClr val="D9D9D6"/>
              </a:solidFill>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A1565A2-34C2-4048-8152-8A4888120EAB}"/>
                </a:ext>
              </a:extLst>
            </p:cNvPr>
            <p:cNvCxnSpPr>
              <a:cxnSpLocks/>
            </p:cNvCxnSpPr>
            <p:nvPr/>
          </p:nvCxnSpPr>
          <p:spPr>
            <a:xfrm>
              <a:off x="2522979" y="3187874"/>
              <a:ext cx="3863006" cy="0"/>
            </a:xfrm>
            <a:prstGeom prst="line">
              <a:avLst/>
            </a:prstGeom>
            <a:ln w="12700" cap="sq">
              <a:solidFill>
                <a:srgbClr val="D9D9D6"/>
              </a:solidFill>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45" name="Graphic 58">
            <a:extLst>
              <a:ext uri="{FF2B5EF4-FFF2-40B4-BE49-F238E27FC236}">
                <a16:creationId xmlns:a16="http://schemas.microsoft.com/office/drawing/2014/main" id="{2DB28892-2377-52D1-C335-F6B474055D52}"/>
              </a:ext>
            </a:extLst>
          </p:cNvPr>
          <p:cNvSpPr/>
          <p:nvPr/>
        </p:nvSpPr>
        <p:spPr>
          <a:xfrm>
            <a:off x="6515961" y="1621139"/>
            <a:ext cx="975480" cy="637565"/>
          </a:xfrm>
          <a:custGeom>
            <a:avLst/>
            <a:gdLst>
              <a:gd name="connsiteX0" fmla="*/ 204451 w 975480"/>
              <a:gd name="connsiteY0" fmla="*/ 237369 h 637565"/>
              <a:gd name="connsiteX1" fmla="*/ 538160 w 975480"/>
              <a:gd name="connsiteY1" fmla="*/ 4501 h 637565"/>
              <a:gd name="connsiteX2" fmla="*/ 771030 w 975480"/>
              <a:gd name="connsiteY2" fmla="*/ 237369 h 637565"/>
              <a:gd name="connsiteX3" fmla="*/ 775382 w 975480"/>
              <a:gd name="connsiteY3" fmla="*/ 237369 h 637565"/>
              <a:gd name="connsiteX4" fmla="*/ 975480 w 975480"/>
              <a:gd name="connsiteY4" fmla="*/ 437467 h 637565"/>
              <a:gd name="connsiteX5" fmla="*/ 775382 w 975480"/>
              <a:gd name="connsiteY5" fmla="*/ 637566 h 637565"/>
              <a:gd name="connsiteX6" fmla="*/ 200099 w 975480"/>
              <a:gd name="connsiteY6" fmla="*/ 637566 h 637565"/>
              <a:gd name="connsiteX7" fmla="*/ 0 w 975480"/>
              <a:gd name="connsiteY7" fmla="*/ 437467 h 637565"/>
              <a:gd name="connsiteX8" fmla="*/ 200099 w 975480"/>
              <a:gd name="connsiteY8" fmla="*/ 237369 h 637565"/>
              <a:gd name="connsiteX9" fmla="*/ 204451 w 975480"/>
              <a:gd name="connsiteY9" fmla="*/ 237369 h 637565"/>
              <a:gd name="connsiteX10" fmla="*/ 487740 w 975480"/>
              <a:gd name="connsiteY10" fmla="*/ 74788 h 637565"/>
              <a:gd name="connsiteX11" fmla="*/ 275386 w 975480"/>
              <a:gd name="connsiteY11" fmla="*/ 276738 h 637565"/>
              <a:gd name="connsiteX12" fmla="*/ 237917 w 975480"/>
              <a:gd name="connsiteY12" fmla="*/ 312405 h 637565"/>
              <a:gd name="connsiteX13" fmla="*/ 200099 w 975480"/>
              <a:gd name="connsiteY13" fmla="*/ 312405 h 637565"/>
              <a:gd name="connsiteX14" fmla="*/ 75037 w 975480"/>
              <a:gd name="connsiteY14" fmla="*/ 437467 h 637565"/>
              <a:gd name="connsiteX15" fmla="*/ 200099 w 975480"/>
              <a:gd name="connsiteY15" fmla="*/ 562529 h 637565"/>
              <a:gd name="connsiteX16" fmla="*/ 775382 w 975480"/>
              <a:gd name="connsiteY16" fmla="*/ 562529 h 637565"/>
              <a:gd name="connsiteX17" fmla="*/ 900443 w 975480"/>
              <a:gd name="connsiteY17" fmla="*/ 437467 h 637565"/>
              <a:gd name="connsiteX18" fmla="*/ 775382 w 975480"/>
              <a:gd name="connsiteY18" fmla="*/ 312405 h 637565"/>
              <a:gd name="connsiteX19" fmla="*/ 737563 w 975480"/>
              <a:gd name="connsiteY19" fmla="*/ 312405 h 637565"/>
              <a:gd name="connsiteX20" fmla="*/ 700045 w 975480"/>
              <a:gd name="connsiteY20" fmla="*/ 276738 h 637565"/>
              <a:gd name="connsiteX21" fmla="*/ 487740 w 975480"/>
              <a:gd name="connsiteY21" fmla="*/ 74788 h 63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480" h="637565">
                <a:moveTo>
                  <a:pt x="204451" y="237369"/>
                </a:moveTo>
                <a:cubicBezTo>
                  <a:pt x="232298" y="80912"/>
                  <a:pt x="381705" y="-23346"/>
                  <a:pt x="538160" y="4501"/>
                </a:cubicBezTo>
                <a:cubicBezTo>
                  <a:pt x="656923" y="25638"/>
                  <a:pt x="749894" y="118608"/>
                  <a:pt x="771030" y="237369"/>
                </a:cubicBezTo>
                <a:lnTo>
                  <a:pt x="775382" y="237369"/>
                </a:lnTo>
                <a:cubicBezTo>
                  <a:pt x="885891" y="237369"/>
                  <a:pt x="975480" y="326958"/>
                  <a:pt x="975480" y="437467"/>
                </a:cubicBezTo>
                <a:cubicBezTo>
                  <a:pt x="975480" y="547976"/>
                  <a:pt x="885891" y="637566"/>
                  <a:pt x="775382" y="637566"/>
                </a:cubicBezTo>
                <a:lnTo>
                  <a:pt x="200099" y="637566"/>
                </a:lnTo>
                <a:cubicBezTo>
                  <a:pt x="89587" y="637566"/>
                  <a:pt x="0" y="547976"/>
                  <a:pt x="0" y="437467"/>
                </a:cubicBezTo>
                <a:cubicBezTo>
                  <a:pt x="0" y="326958"/>
                  <a:pt x="89587" y="237369"/>
                  <a:pt x="200099" y="237369"/>
                </a:cubicBezTo>
                <a:lnTo>
                  <a:pt x="204451" y="237369"/>
                </a:lnTo>
                <a:close/>
                <a:moveTo>
                  <a:pt x="487740" y="74788"/>
                </a:moveTo>
                <a:cubicBezTo>
                  <a:pt x="374457" y="74779"/>
                  <a:pt x="281063" y="163597"/>
                  <a:pt x="275386" y="276738"/>
                </a:cubicBezTo>
                <a:cubicBezTo>
                  <a:pt x="274399" y="296713"/>
                  <a:pt x="257917" y="312405"/>
                  <a:pt x="237917" y="312405"/>
                </a:cubicBezTo>
                <a:lnTo>
                  <a:pt x="200099" y="312405"/>
                </a:lnTo>
                <a:cubicBezTo>
                  <a:pt x="131029" y="312405"/>
                  <a:pt x="75037" y="368398"/>
                  <a:pt x="75037" y="437467"/>
                </a:cubicBezTo>
                <a:cubicBezTo>
                  <a:pt x="75037" y="506536"/>
                  <a:pt x="131029" y="562529"/>
                  <a:pt x="200099" y="562529"/>
                </a:cubicBezTo>
                <a:lnTo>
                  <a:pt x="775382" y="562529"/>
                </a:lnTo>
                <a:cubicBezTo>
                  <a:pt x="844451" y="562529"/>
                  <a:pt x="900443" y="506536"/>
                  <a:pt x="900443" y="437467"/>
                </a:cubicBezTo>
                <a:cubicBezTo>
                  <a:pt x="900443" y="368398"/>
                  <a:pt x="844451" y="312405"/>
                  <a:pt x="775382" y="312405"/>
                </a:cubicBezTo>
                <a:lnTo>
                  <a:pt x="737563" y="312405"/>
                </a:lnTo>
                <a:cubicBezTo>
                  <a:pt x="717543" y="312430"/>
                  <a:pt x="701030" y="296733"/>
                  <a:pt x="700045" y="276738"/>
                </a:cubicBezTo>
                <a:cubicBezTo>
                  <a:pt x="694367" y="163616"/>
                  <a:pt x="601006" y="74806"/>
                  <a:pt x="487740" y="74788"/>
                </a:cubicBezTo>
                <a:close/>
              </a:path>
            </a:pathLst>
          </a:custGeom>
          <a:solidFill>
            <a:schemeClr val="accent2"/>
          </a:solidFill>
          <a:ln w="50006"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grpSp>
        <p:nvGrpSpPr>
          <p:cNvPr id="46" name="Group 45">
            <a:extLst>
              <a:ext uri="{FF2B5EF4-FFF2-40B4-BE49-F238E27FC236}">
                <a16:creationId xmlns:a16="http://schemas.microsoft.com/office/drawing/2014/main" id="{2E03AC44-55EB-4DB7-80B1-3E42FE8AFADA}"/>
              </a:ext>
            </a:extLst>
          </p:cNvPr>
          <p:cNvGrpSpPr/>
          <p:nvPr/>
        </p:nvGrpSpPr>
        <p:grpSpPr>
          <a:xfrm>
            <a:off x="847499" y="1571579"/>
            <a:ext cx="3830114" cy="753816"/>
            <a:chOff x="847499" y="1571579"/>
            <a:chExt cx="3830114" cy="753816"/>
          </a:xfrm>
        </p:grpSpPr>
        <p:sp>
          <p:nvSpPr>
            <p:cNvPr id="47" name="!!container">
              <a:extLst>
                <a:ext uri="{FF2B5EF4-FFF2-40B4-BE49-F238E27FC236}">
                  <a16:creationId xmlns:a16="http://schemas.microsoft.com/office/drawing/2014/main" id="{814496AE-DE5C-7886-C40D-522230621761}"/>
                </a:ext>
                <a:ext uri="{C183D7F6-B498-43B3-948B-1728B52AA6E4}">
                  <adec:decorative xmlns:adec="http://schemas.microsoft.com/office/drawing/2017/decorative" val="1"/>
                </a:ext>
              </a:extLst>
            </p:cNvPr>
            <p:cNvSpPr>
              <a:spLocks/>
            </p:cNvSpPr>
            <p:nvPr/>
          </p:nvSpPr>
          <p:spPr bwMode="auto">
            <a:xfrm>
              <a:off x="847499" y="1571579"/>
              <a:ext cx="3830108" cy="753816"/>
            </a:xfrm>
            <a:prstGeom prst="roundRect">
              <a:avLst>
                <a:gd name="adj" fmla="val 7443"/>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Open Sans" panose="020B0606030504020204" pitchFamily="34" charset="0"/>
                  <a:ea typeface="Open Sans" panose="020B0606030504020204" pitchFamily="34" charset="0"/>
                  <a:cs typeface="Open Sans" panose="020B0606030504020204" pitchFamily="34" charset="0"/>
                </a:rPr>
                <a:t>a</a:t>
              </a:r>
            </a:p>
          </p:txBody>
        </p:sp>
        <p:grpSp>
          <p:nvGrpSpPr>
            <p:cNvPr id="48" name="Group 47">
              <a:extLst>
                <a:ext uri="{FF2B5EF4-FFF2-40B4-BE49-F238E27FC236}">
                  <a16:creationId xmlns:a16="http://schemas.microsoft.com/office/drawing/2014/main" id="{F04445B0-6492-4D64-C62C-F0F4350D58EE}"/>
                </a:ext>
              </a:extLst>
            </p:cNvPr>
            <p:cNvGrpSpPr/>
            <p:nvPr/>
          </p:nvGrpSpPr>
          <p:grpSpPr>
            <a:xfrm>
              <a:off x="1159002" y="1652264"/>
              <a:ext cx="3518611" cy="592447"/>
              <a:chOff x="1515854" y="1538378"/>
              <a:chExt cx="3518611" cy="592447"/>
            </a:xfrm>
          </p:grpSpPr>
          <p:pic>
            <p:nvPicPr>
              <p:cNvPr id="49" name="Graphic 48" descr="Application and code assessment for .NET with Copilot Chat assistant">
                <a:extLst>
                  <a:ext uri="{FF2B5EF4-FFF2-40B4-BE49-F238E27FC236}">
                    <a16:creationId xmlns:a16="http://schemas.microsoft.com/office/drawing/2014/main" id="{01BCA28C-E459-883F-6A1E-FB201D98F2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5854" y="1538378"/>
                <a:ext cx="592447" cy="592447"/>
              </a:xfrm>
              <a:prstGeom prst="rect">
                <a:avLst/>
              </a:prstGeom>
            </p:spPr>
          </p:pic>
          <p:sp>
            <p:nvSpPr>
              <p:cNvPr id="50" name="TextBox 49">
                <a:extLst>
                  <a:ext uri="{FF2B5EF4-FFF2-40B4-BE49-F238E27FC236}">
                    <a16:creationId xmlns:a16="http://schemas.microsoft.com/office/drawing/2014/main" id="{1E3BC65E-93C2-39DA-9C29-D1B1E7C751F4}"/>
                  </a:ext>
                </a:extLst>
              </p:cNvPr>
              <p:cNvSpPr txBox="1"/>
              <p:nvPr/>
            </p:nvSpPr>
            <p:spPr>
              <a:xfrm>
                <a:off x="2233073" y="1649935"/>
                <a:ext cx="2801392"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200" dirty="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Azure Migrate application and code assessment for .NET w/ Copilot Chat</a:t>
                </a:r>
              </a:p>
            </p:txBody>
          </p:sp>
        </p:grpSp>
      </p:grpSp>
      <p:sp>
        <p:nvSpPr>
          <p:cNvPr id="51" name="TextBox 50">
            <a:extLst>
              <a:ext uri="{FF2B5EF4-FFF2-40B4-BE49-F238E27FC236}">
                <a16:creationId xmlns:a16="http://schemas.microsoft.com/office/drawing/2014/main" id="{BBACD572-F37C-72B8-634D-D9DEAAF1B06C}"/>
              </a:ext>
            </a:extLst>
          </p:cNvPr>
          <p:cNvSpPr txBox="1"/>
          <p:nvPr/>
        </p:nvSpPr>
        <p:spPr>
          <a:xfrm>
            <a:off x="5009870" y="4162446"/>
            <a:ext cx="1646899" cy="427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lnSpc>
                <a:spcPct val="120000"/>
              </a:lnSpc>
              <a:spcBef>
                <a:spcPts val="1000"/>
              </a:spcBef>
            </a:pPr>
            <a:r>
              <a:rPr lang="en-US" sz="1200" dirty="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Chat request/response to GPT 3.5 Turbo</a:t>
            </a:r>
          </a:p>
        </p:txBody>
      </p:sp>
      <p:sp>
        <p:nvSpPr>
          <p:cNvPr id="53" name="!!container">
            <a:extLst>
              <a:ext uri="{FF2B5EF4-FFF2-40B4-BE49-F238E27FC236}">
                <a16:creationId xmlns:a16="http://schemas.microsoft.com/office/drawing/2014/main" id="{1CF2E125-C772-BB59-55DE-EED3A804D021}"/>
              </a:ext>
              <a:ext uri="{C183D7F6-B498-43B3-948B-1728B52AA6E4}">
                <adec:decorative xmlns:adec="http://schemas.microsoft.com/office/drawing/2017/decorative" val="1"/>
              </a:ext>
            </a:extLst>
          </p:cNvPr>
          <p:cNvSpPr>
            <a:spLocks/>
          </p:cNvSpPr>
          <p:nvPr/>
        </p:nvSpPr>
        <p:spPr bwMode="auto">
          <a:xfrm>
            <a:off x="1191574" y="4601584"/>
            <a:ext cx="2662811" cy="954484"/>
          </a:xfrm>
          <a:prstGeom prst="roundRect">
            <a:avLst>
              <a:gd name="adj" fmla="val 7443"/>
            </a:avLst>
          </a:prstGeom>
          <a:ln w="19050" cap="rnd">
            <a:solidFill>
              <a:schemeClr val="accent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S" sz="2353" b="1" kern="0">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4" name="Group 53">
            <a:extLst>
              <a:ext uri="{FF2B5EF4-FFF2-40B4-BE49-F238E27FC236}">
                <a16:creationId xmlns:a16="http://schemas.microsoft.com/office/drawing/2014/main" id="{DB1673A2-CB25-A733-C779-F976B3C637B0}"/>
              </a:ext>
            </a:extLst>
          </p:cNvPr>
          <p:cNvGrpSpPr/>
          <p:nvPr/>
        </p:nvGrpSpPr>
        <p:grpSpPr>
          <a:xfrm rot="20604198">
            <a:off x="1282556" y="4726175"/>
            <a:ext cx="669053" cy="680125"/>
            <a:chOff x="1635799" y="5359458"/>
            <a:chExt cx="502669" cy="510987"/>
          </a:xfrm>
        </p:grpSpPr>
        <p:sp>
          <p:nvSpPr>
            <p:cNvPr id="56" name="Freeform 20">
              <a:extLst>
                <a:ext uri="{FF2B5EF4-FFF2-40B4-BE49-F238E27FC236}">
                  <a16:creationId xmlns:a16="http://schemas.microsoft.com/office/drawing/2014/main" id="{5D543FA7-43CD-F9F1-5AE3-9A9F2513124A}"/>
                </a:ext>
              </a:extLst>
            </p:cNvPr>
            <p:cNvSpPr/>
            <p:nvPr/>
          </p:nvSpPr>
          <p:spPr>
            <a:xfrm>
              <a:off x="1635799" y="5359458"/>
              <a:ext cx="502669" cy="510987"/>
            </a:xfrm>
            <a:custGeom>
              <a:avLst/>
              <a:gdLst>
                <a:gd name="connsiteX0" fmla="*/ 502707 w 502669"/>
                <a:gd name="connsiteY0" fmla="*/ 255456 h 510987"/>
                <a:gd name="connsiteX1" fmla="*/ 251372 w 502669"/>
                <a:gd name="connsiteY1" fmla="*/ 510950 h 510987"/>
                <a:gd name="connsiteX2" fmla="*/ 38 w 502669"/>
                <a:gd name="connsiteY2" fmla="*/ 255456 h 510987"/>
                <a:gd name="connsiteX3" fmla="*/ 251372 w 502669"/>
                <a:gd name="connsiteY3" fmla="*/ -38 h 510987"/>
                <a:gd name="connsiteX4" fmla="*/ 502707 w 502669"/>
                <a:gd name="connsiteY4" fmla="*/ 255456 h 510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669" h="510987">
                  <a:moveTo>
                    <a:pt x="502707" y="255456"/>
                  </a:moveTo>
                  <a:cubicBezTo>
                    <a:pt x="502707" y="396561"/>
                    <a:pt x="390181" y="510950"/>
                    <a:pt x="251372" y="510950"/>
                  </a:cubicBezTo>
                  <a:cubicBezTo>
                    <a:pt x="112564" y="510950"/>
                    <a:pt x="38" y="396561"/>
                    <a:pt x="38" y="255456"/>
                  </a:cubicBezTo>
                  <a:cubicBezTo>
                    <a:pt x="38" y="114351"/>
                    <a:pt x="112564" y="-38"/>
                    <a:pt x="251372" y="-38"/>
                  </a:cubicBezTo>
                  <a:cubicBezTo>
                    <a:pt x="390181" y="-38"/>
                    <a:pt x="502707" y="114351"/>
                    <a:pt x="502707" y="255456"/>
                  </a:cubicBezTo>
                  <a:close/>
                </a:path>
              </a:pathLst>
            </a:custGeom>
            <a:solidFill>
              <a:srgbClr val="FFFFFF"/>
            </a:solidFill>
            <a:ln w="187627"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grpSp>
          <p:nvGrpSpPr>
            <p:cNvPr id="57" name="Group 56">
              <a:extLst>
                <a:ext uri="{FF2B5EF4-FFF2-40B4-BE49-F238E27FC236}">
                  <a16:creationId xmlns:a16="http://schemas.microsoft.com/office/drawing/2014/main" id="{D72D1FFD-EBDA-A3C2-2273-CA5D0E4A759F}"/>
                </a:ext>
              </a:extLst>
            </p:cNvPr>
            <p:cNvGrpSpPr/>
            <p:nvPr/>
          </p:nvGrpSpPr>
          <p:grpSpPr>
            <a:xfrm>
              <a:off x="1746430" y="5407226"/>
              <a:ext cx="281436" cy="417169"/>
              <a:chOff x="1716879" y="5338184"/>
              <a:chExt cx="340538" cy="555253"/>
            </a:xfrm>
          </p:grpSpPr>
          <p:sp>
            <p:nvSpPr>
              <p:cNvPr id="58" name="Freeform 21">
                <a:extLst>
                  <a:ext uri="{FF2B5EF4-FFF2-40B4-BE49-F238E27FC236}">
                    <a16:creationId xmlns:a16="http://schemas.microsoft.com/office/drawing/2014/main" id="{59FCA205-00E5-5943-9973-AA4072746F64}"/>
                  </a:ext>
                </a:extLst>
              </p:cNvPr>
              <p:cNvSpPr/>
              <p:nvPr/>
            </p:nvSpPr>
            <p:spPr>
              <a:xfrm>
                <a:off x="1716879" y="5338184"/>
                <a:ext cx="340538" cy="555253"/>
              </a:xfrm>
              <a:custGeom>
                <a:avLst/>
                <a:gdLst>
                  <a:gd name="connsiteX0" fmla="*/ 322382 w 340538"/>
                  <a:gd name="connsiteY0" fmla="*/ 218554 h 555253"/>
                  <a:gd name="connsiteX1" fmla="*/ 322382 w 340538"/>
                  <a:gd name="connsiteY1" fmla="*/ 128491 h 555253"/>
                  <a:gd name="connsiteX2" fmla="*/ 214425 w 340538"/>
                  <a:gd name="connsiteY2" fmla="*/ 18470 h 555253"/>
                  <a:gd name="connsiteX3" fmla="*/ 126105 w 340538"/>
                  <a:gd name="connsiteY3" fmla="*/ 18470 h 555253"/>
                  <a:gd name="connsiteX4" fmla="*/ 18248 w 340538"/>
                  <a:gd name="connsiteY4" fmla="*/ 128491 h 555253"/>
                  <a:gd name="connsiteX5" fmla="*/ 18248 w 340538"/>
                  <a:gd name="connsiteY5" fmla="*/ 218554 h 555253"/>
                  <a:gd name="connsiteX6" fmla="*/ 107978 w 340538"/>
                  <a:gd name="connsiteY6" fmla="*/ 311554 h 555253"/>
                  <a:gd name="connsiteX7" fmla="*/ 113114 w 340538"/>
                  <a:gd name="connsiteY7" fmla="*/ 324117 h 555253"/>
                  <a:gd name="connsiteX8" fmla="*/ 113114 w 340538"/>
                  <a:gd name="connsiteY8" fmla="*/ 493909 h 555253"/>
                  <a:gd name="connsiteX9" fmla="*/ 119257 w 340538"/>
                  <a:gd name="connsiteY9" fmla="*/ 509206 h 555253"/>
                  <a:gd name="connsiteX10" fmla="*/ 160345 w 340538"/>
                  <a:gd name="connsiteY10" fmla="*/ 551047 h 555253"/>
                  <a:gd name="connsiteX11" fmla="*/ 180185 w 340538"/>
                  <a:gd name="connsiteY11" fmla="*/ 551047 h 555253"/>
                  <a:gd name="connsiteX12" fmla="*/ 219964 w 340538"/>
                  <a:gd name="connsiteY12" fmla="*/ 510625 h 555253"/>
                  <a:gd name="connsiteX13" fmla="*/ 243227 w 340538"/>
                  <a:gd name="connsiteY13" fmla="*/ 487020 h 555253"/>
                  <a:gd name="connsiteX14" fmla="*/ 243227 w 340538"/>
                  <a:gd name="connsiteY14" fmla="*/ 475187 h 555253"/>
                  <a:gd name="connsiteX15" fmla="*/ 226409 w 340538"/>
                  <a:gd name="connsiteY15" fmla="*/ 458046 h 555253"/>
                  <a:gd name="connsiteX16" fmla="*/ 226409 w 340538"/>
                  <a:gd name="connsiteY16" fmla="*/ 445170 h 555253"/>
                  <a:gd name="connsiteX17" fmla="*/ 243227 w 340538"/>
                  <a:gd name="connsiteY17" fmla="*/ 428160 h 555253"/>
                  <a:gd name="connsiteX18" fmla="*/ 243227 w 340538"/>
                  <a:gd name="connsiteY18" fmla="*/ 416327 h 555253"/>
                  <a:gd name="connsiteX19" fmla="*/ 226409 w 340538"/>
                  <a:gd name="connsiteY19" fmla="*/ 399287 h 555253"/>
                  <a:gd name="connsiteX20" fmla="*/ 226409 w 340538"/>
                  <a:gd name="connsiteY20" fmla="*/ 386411 h 555253"/>
                  <a:gd name="connsiteX21" fmla="*/ 243227 w 340538"/>
                  <a:gd name="connsiteY21" fmla="*/ 369300 h 555253"/>
                  <a:gd name="connsiteX22" fmla="*/ 243227 w 340538"/>
                  <a:gd name="connsiteY22" fmla="*/ 357467 h 555253"/>
                  <a:gd name="connsiteX23" fmla="*/ 219964 w 340538"/>
                  <a:gd name="connsiteY23" fmla="*/ 333437 h 555253"/>
                  <a:gd name="connsiteX24" fmla="*/ 219964 w 340538"/>
                  <a:gd name="connsiteY24" fmla="*/ 324724 h 555253"/>
                  <a:gd name="connsiteX25" fmla="*/ 322382 w 340538"/>
                  <a:gd name="connsiteY25" fmla="*/ 218554 h 555253"/>
                  <a:gd name="connsiteX26" fmla="*/ 170315 w 340538"/>
                  <a:gd name="connsiteY26" fmla="*/ 45216 h 555253"/>
                  <a:gd name="connsiteX27" fmla="*/ 205794 w 340538"/>
                  <a:gd name="connsiteY27" fmla="*/ 81281 h 555253"/>
                  <a:gd name="connsiteX28" fmla="*/ 170315 w 340538"/>
                  <a:gd name="connsiteY28" fmla="*/ 117347 h 555253"/>
                  <a:gd name="connsiteX29" fmla="*/ 134836 w 340538"/>
                  <a:gd name="connsiteY29" fmla="*/ 81281 h 555253"/>
                  <a:gd name="connsiteX30" fmla="*/ 170315 w 340538"/>
                  <a:gd name="connsiteY30" fmla="*/ 45216 h 55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0538" h="555253">
                    <a:moveTo>
                      <a:pt x="322382" y="218554"/>
                    </a:moveTo>
                    <a:cubicBezTo>
                      <a:pt x="346652" y="193601"/>
                      <a:pt x="346652" y="153443"/>
                      <a:pt x="322382" y="128491"/>
                    </a:cubicBezTo>
                    <a:lnTo>
                      <a:pt x="214425" y="18470"/>
                    </a:lnTo>
                    <a:cubicBezTo>
                      <a:pt x="189988" y="-6204"/>
                      <a:pt x="150542" y="-6204"/>
                      <a:pt x="126105" y="18470"/>
                    </a:cubicBezTo>
                    <a:lnTo>
                      <a:pt x="18248" y="128491"/>
                    </a:lnTo>
                    <a:cubicBezTo>
                      <a:pt x="-6021" y="153443"/>
                      <a:pt x="-6021" y="193601"/>
                      <a:pt x="18248" y="218554"/>
                    </a:cubicBezTo>
                    <a:lnTo>
                      <a:pt x="107978" y="311554"/>
                    </a:lnTo>
                    <a:cubicBezTo>
                      <a:pt x="111263" y="314877"/>
                      <a:pt x="113111" y="319406"/>
                      <a:pt x="113114" y="324117"/>
                    </a:cubicBezTo>
                    <a:lnTo>
                      <a:pt x="113114" y="493909"/>
                    </a:lnTo>
                    <a:cubicBezTo>
                      <a:pt x="113121" y="499623"/>
                      <a:pt x="115325" y="505114"/>
                      <a:pt x="119257" y="509206"/>
                    </a:cubicBezTo>
                    <a:lnTo>
                      <a:pt x="160345" y="551047"/>
                    </a:lnTo>
                    <a:cubicBezTo>
                      <a:pt x="165826" y="556608"/>
                      <a:pt x="174704" y="556608"/>
                      <a:pt x="180185" y="551047"/>
                    </a:cubicBezTo>
                    <a:lnTo>
                      <a:pt x="219964" y="510625"/>
                    </a:lnTo>
                    <a:lnTo>
                      <a:pt x="243227" y="487020"/>
                    </a:lnTo>
                    <a:cubicBezTo>
                      <a:pt x="246272" y="483687"/>
                      <a:pt x="246272" y="478520"/>
                      <a:pt x="243227" y="475187"/>
                    </a:cubicBezTo>
                    <a:lnTo>
                      <a:pt x="226409" y="458046"/>
                    </a:lnTo>
                    <a:cubicBezTo>
                      <a:pt x="223060" y="454429"/>
                      <a:pt x="223060" y="448786"/>
                      <a:pt x="226409" y="445170"/>
                    </a:cubicBezTo>
                    <a:lnTo>
                      <a:pt x="243227" y="428160"/>
                    </a:lnTo>
                    <a:cubicBezTo>
                      <a:pt x="246272" y="424827"/>
                      <a:pt x="246272" y="419660"/>
                      <a:pt x="243227" y="416327"/>
                    </a:cubicBezTo>
                    <a:lnTo>
                      <a:pt x="226409" y="399287"/>
                    </a:lnTo>
                    <a:cubicBezTo>
                      <a:pt x="223060" y="395670"/>
                      <a:pt x="223060" y="390028"/>
                      <a:pt x="226409" y="386411"/>
                    </a:cubicBezTo>
                    <a:lnTo>
                      <a:pt x="243227" y="369300"/>
                    </a:lnTo>
                    <a:cubicBezTo>
                      <a:pt x="246272" y="365967"/>
                      <a:pt x="246272" y="360800"/>
                      <a:pt x="243227" y="357467"/>
                    </a:cubicBezTo>
                    <a:lnTo>
                      <a:pt x="219964" y="333437"/>
                    </a:lnTo>
                    <a:lnTo>
                      <a:pt x="219964" y="324724"/>
                    </a:lnTo>
                    <a:lnTo>
                      <a:pt x="322382" y="218554"/>
                    </a:lnTo>
                    <a:close/>
                    <a:moveTo>
                      <a:pt x="170315" y="45216"/>
                    </a:moveTo>
                    <a:cubicBezTo>
                      <a:pt x="189910" y="45216"/>
                      <a:pt x="205794" y="61363"/>
                      <a:pt x="205794" y="81281"/>
                    </a:cubicBezTo>
                    <a:cubicBezTo>
                      <a:pt x="205794" y="101199"/>
                      <a:pt x="189910" y="117347"/>
                      <a:pt x="170315" y="117347"/>
                    </a:cubicBezTo>
                    <a:cubicBezTo>
                      <a:pt x="150721" y="117347"/>
                      <a:pt x="134836" y="101199"/>
                      <a:pt x="134836" y="81281"/>
                    </a:cubicBezTo>
                    <a:cubicBezTo>
                      <a:pt x="134836" y="61363"/>
                      <a:pt x="150721" y="45216"/>
                      <a:pt x="170315" y="45216"/>
                    </a:cubicBezTo>
                    <a:close/>
                  </a:path>
                </a:pathLst>
              </a:custGeom>
              <a:solidFill>
                <a:srgbClr val="FFD70F"/>
              </a:solidFill>
              <a:ln w="187627"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23">
                <a:extLst>
                  <a:ext uri="{FF2B5EF4-FFF2-40B4-BE49-F238E27FC236}">
                    <a16:creationId xmlns:a16="http://schemas.microsoft.com/office/drawing/2014/main" id="{25F586E4-5C14-682A-0767-5B34D91B7083}"/>
                  </a:ext>
                </a:extLst>
              </p:cNvPr>
              <p:cNvSpPr/>
              <p:nvPr/>
            </p:nvSpPr>
            <p:spPr>
              <a:xfrm>
                <a:off x="1856637" y="5680876"/>
                <a:ext cx="15449" cy="155326"/>
              </a:xfrm>
              <a:custGeom>
                <a:avLst/>
                <a:gdLst>
                  <a:gd name="connsiteX0" fmla="*/ 2497 w 15449"/>
                  <a:gd name="connsiteY0" fmla="*/ 153347 h 155326"/>
                  <a:gd name="connsiteX1" fmla="*/ 13604 w 15449"/>
                  <a:gd name="connsiteY1" fmla="*/ 152506 h 155326"/>
                  <a:gd name="connsiteX2" fmla="*/ 15509 w 15449"/>
                  <a:gd name="connsiteY2" fmla="*/ 147430 h 155326"/>
                  <a:gd name="connsiteX3" fmla="*/ 15489 w 15449"/>
                  <a:gd name="connsiteY3" fmla="*/ 8172 h 155326"/>
                  <a:gd name="connsiteX4" fmla="*/ 11722 w 15449"/>
                  <a:gd name="connsiteY4" fmla="*/ 1212 h 155326"/>
                  <a:gd name="connsiteX5" fmla="*/ 1292 w 15449"/>
                  <a:gd name="connsiteY5" fmla="*/ 3421 h 155326"/>
                  <a:gd name="connsiteX6" fmla="*/ 80 w 15449"/>
                  <a:gd name="connsiteY6" fmla="*/ 8172 h 155326"/>
                  <a:gd name="connsiteX7" fmla="*/ 80 w 15449"/>
                  <a:gd name="connsiteY7" fmla="*/ 147369 h 155326"/>
                  <a:gd name="connsiteX8" fmla="*/ 2477 w 15449"/>
                  <a:gd name="connsiteY8" fmla="*/ 153286 h 1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9" h="155326">
                    <a:moveTo>
                      <a:pt x="2497" y="153347"/>
                    </a:moveTo>
                    <a:cubicBezTo>
                      <a:pt x="5794" y="156234"/>
                      <a:pt x="10767" y="155849"/>
                      <a:pt x="13604" y="152506"/>
                    </a:cubicBezTo>
                    <a:cubicBezTo>
                      <a:pt x="14801" y="151087"/>
                      <a:pt x="15475" y="149294"/>
                      <a:pt x="15509" y="147430"/>
                    </a:cubicBezTo>
                    <a:lnTo>
                      <a:pt x="15489" y="8172"/>
                    </a:lnTo>
                    <a:cubicBezTo>
                      <a:pt x="15468" y="5356"/>
                      <a:pt x="14052" y="2732"/>
                      <a:pt x="11722" y="1212"/>
                    </a:cubicBezTo>
                    <a:cubicBezTo>
                      <a:pt x="8242" y="-1108"/>
                      <a:pt x="3573" y="-115"/>
                      <a:pt x="1292" y="3421"/>
                    </a:cubicBezTo>
                    <a:cubicBezTo>
                      <a:pt x="386" y="4829"/>
                      <a:pt x="-40" y="6490"/>
                      <a:pt x="80" y="8172"/>
                    </a:cubicBezTo>
                    <a:lnTo>
                      <a:pt x="80" y="147369"/>
                    </a:lnTo>
                    <a:cubicBezTo>
                      <a:pt x="201" y="149558"/>
                      <a:pt x="1046" y="151645"/>
                      <a:pt x="2477" y="153286"/>
                    </a:cubicBezTo>
                    <a:close/>
                  </a:path>
                </a:pathLst>
              </a:custGeom>
              <a:solidFill>
                <a:srgbClr val="FF9300">
                  <a:alpha val="75000"/>
                </a:srgbClr>
              </a:solidFill>
              <a:ln w="187627"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24">
                <a:extLst>
                  <a:ext uri="{FF2B5EF4-FFF2-40B4-BE49-F238E27FC236}">
                    <a16:creationId xmlns:a16="http://schemas.microsoft.com/office/drawing/2014/main" id="{95E9BCFD-E9BB-FAE4-9E46-85885F9B33F3}"/>
                  </a:ext>
                </a:extLst>
              </p:cNvPr>
              <p:cNvSpPr/>
              <p:nvPr/>
            </p:nvSpPr>
            <p:spPr>
              <a:xfrm>
                <a:off x="1800823" y="5503171"/>
                <a:ext cx="177082" cy="21294"/>
              </a:xfrm>
              <a:custGeom>
                <a:avLst/>
                <a:gdLst>
                  <a:gd name="connsiteX0" fmla="*/ 75 w 177082"/>
                  <a:gd name="connsiteY0" fmla="*/ 11477 h 21294"/>
                  <a:gd name="connsiteX1" fmla="*/ 9663 w 177082"/>
                  <a:gd name="connsiteY1" fmla="*/ 21223 h 21294"/>
                  <a:gd name="connsiteX2" fmla="*/ 167550 w 177082"/>
                  <a:gd name="connsiteY2" fmla="*/ 21203 h 21294"/>
                  <a:gd name="connsiteX3" fmla="*/ 177137 w 177082"/>
                  <a:gd name="connsiteY3" fmla="*/ 11457 h 21294"/>
                  <a:gd name="connsiteX4" fmla="*/ 177117 w 177082"/>
                  <a:gd name="connsiteY4" fmla="*/ 9755 h 21294"/>
                  <a:gd name="connsiteX5" fmla="*/ 167530 w 177082"/>
                  <a:gd name="connsiteY5" fmla="*/ 9 h 21294"/>
                  <a:gd name="connsiteX6" fmla="*/ 9642 w 177082"/>
                  <a:gd name="connsiteY6" fmla="*/ -72 h 21294"/>
                  <a:gd name="connsiteX7" fmla="*/ 54 w 177082"/>
                  <a:gd name="connsiteY7" fmla="*/ 9674 h 21294"/>
                  <a:gd name="connsiteX8" fmla="*/ 75 w 177082"/>
                  <a:gd name="connsiteY8" fmla="*/ 11477 h 2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082" h="21294">
                    <a:moveTo>
                      <a:pt x="75" y="11477"/>
                    </a:moveTo>
                    <a:cubicBezTo>
                      <a:pt x="75" y="16856"/>
                      <a:pt x="4367" y="21223"/>
                      <a:pt x="9663" y="21223"/>
                    </a:cubicBezTo>
                    <a:lnTo>
                      <a:pt x="167550" y="21203"/>
                    </a:lnTo>
                    <a:cubicBezTo>
                      <a:pt x="172845" y="21203"/>
                      <a:pt x="177137" y="16836"/>
                      <a:pt x="177137" y="11457"/>
                    </a:cubicBezTo>
                    <a:lnTo>
                      <a:pt x="177117" y="9755"/>
                    </a:lnTo>
                    <a:cubicBezTo>
                      <a:pt x="177117" y="4375"/>
                      <a:pt x="172825" y="9"/>
                      <a:pt x="167530" y="9"/>
                    </a:cubicBezTo>
                    <a:lnTo>
                      <a:pt x="9642" y="-72"/>
                    </a:lnTo>
                    <a:cubicBezTo>
                      <a:pt x="4347" y="-72"/>
                      <a:pt x="54" y="4294"/>
                      <a:pt x="54" y="9674"/>
                    </a:cubicBezTo>
                    <a:lnTo>
                      <a:pt x="75" y="11477"/>
                    </a:lnTo>
                    <a:close/>
                  </a:path>
                </a:pathLst>
              </a:custGeom>
              <a:solidFill>
                <a:srgbClr val="FF9300">
                  <a:alpha val="75000"/>
                </a:srgbClr>
              </a:solidFill>
              <a:ln w="187627"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1" name="Freeform 26">
                <a:extLst>
                  <a:ext uri="{FF2B5EF4-FFF2-40B4-BE49-F238E27FC236}">
                    <a16:creationId xmlns:a16="http://schemas.microsoft.com/office/drawing/2014/main" id="{05A13AB3-075D-6C93-1DA1-F1F067454D4C}"/>
                  </a:ext>
                </a:extLst>
              </p:cNvPr>
              <p:cNvSpPr/>
              <p:nvPr/>
            </p:nvSpPr>
            <p:spPr>
              <a:xfrm>
                <a:off x="1800823" y="5537631"/>
                <a:ext cx="177082" cy="21294"/>
              </a:xfrm>
              <a:custGeom>
                <a:avLst/>
                <a:gdLst>
                  <a:gd name="connsiteX0" fmla="*/ 75 w 177082"/>
                  <a:gd name="connsiteY0" fmla="*/ 11480 h 21294"/>
                  <a:gd name="connsiteX1" fmla="*/ 9663 w 177082"/>
                  <a:gd name="connsiteY1" fmla="*/ 21226 h 21294"/>
                  <a:gd name="connsiteX2" fmla="*/ 167550 w 177082"/>
                  <a:gd name="connsiteY2" fmla="*/ 21206 h 21294"/>
                  <a:gd name="connsiteX3" fmla="*/ 177137 w 177082"/>
                  <a:gd name="connsiteY3" fmla="*/ 11460 h 21294"/>
                  <a:gd name="connsiteX4" fmla="*/ 177117 w 177082"/>
                  <a:gd name="connsiteY4" fmla="*/ 9758 h 21294"/>
                  <a:gd name="connsiteX5" fmla="*/ 167530 w 177082"/>
                  <a:gd name="connsiteY5" fmla="*/ 12 h 21294"/>
                  <a:gd name="connsiteX6" fmla="*/ 9642 w 177082"/>
                  <a:gd name="connsiteY6" fmla="*/ -69 h 21294"/>
                  <a:gd name="connsiteX7" fmla="*/ 54 w 177082"/>
                  <a:gd name="connsiteY7" fmla="*/ 9677 h 21294"/>
                  <a:gd name="connsiteX8" fmla="*/ 75 w 177082"/>
                  <a:gd name="connsiteY8" fmla="*/ 11480 h 2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082" h="21294">
                    <a:moveTo>
                      <a:pt x="75" y="11480"/>
                    </a:moveTo>
                    <a:cubicBezTo>
                      <a:pt x="75" y="16860"/>
                      <a:pt x="4367" y="21226"/>
                      <a:pt x="9663" y="21226"/>
                    </a:cubicBezTo>
                    <a:lnTo>
                      <a:pt x="167550" y="21206"/>
                    </a:lnTo>
                    <a:cubicBezTo>
                      <a:pt x="172845" y="21206"/>
                      <a:pt x="177137" y="16840"/>
                      <a:pt x="177137" y="11460"/>
                    </a:cubicBezTo>
                    <a:lnTo>
                      <a:pt x="177117" y="9758"/>
                    </a:lnTo>
                    <a:cubicBezTo>
                      <a:pt x="177117" y="4379"/>
                      <a:pt x="172825" y="12"/>
                      <a:pt x="167530" y="12"/>
                    </a:cubicBezTo>
                    <a:lnTo>
                      <a:pt x="9642" y="-69"/>
                    </a:lnTo>
                    <a:cubicBezTo>
                      <a:pt x="4347" y="-69"/>
                      <a:pt x="54" y="4298"/>
                      <a:pt x="54" y="9677"/>
                    </a:cubicBezTo>
                    <a:lnTo>
                      <a:pt x="75" y="11480"/>
                    </a:lnTo>
                    <a:close/>
                  </a:path>
                </a:pathLst>
              </a:custGeom>
              <a:solidFill>
                <a:srgbClr val="FF9300">
                  <a:alpha val="75000"/>
                </a:srgbClr>
              </a:solidFill>
              <a:ln w="187627" cap="flat">
                <a:noFill/>
                <a:prstDash val="solid"/>
                <a:miter/>
              </a:ln>
            </p:spPr>
            <p:txBody>
              <a:bodyPr rtlCol="0" anchor="ct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55" name="TextBox 54">
            <a:extLst>
              <a:ext uri="{FF2B5EF4-FFF2-40B4-BE49-F238E27FC236}">
                <a16:creationId xmlns:a16="http://schemas.microsoft.com/office/drawing/2014/main" id="{709AA36E-3FA9-DB2E-1C03-15F5A6105224}"/>
              </a:ext>
            </a:extLst>
          </p:cNvPr>
          <p:cNvSpPr txBox="1"/>
          <p:nvPr/>
        </p:nvSpPr>
        <p:spPr>
          <a:xfrm>
            <a:off x="1972968" y="4801827"/>
            <a:ext cx="1819315"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Backend connections converted to managed identity using </a:t>
            </a:r>
            <a:r>
              <a:rPr lang="en-US" sz="1200" err="1">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Entra</a:t>
            </a:r>
            <a:r>
              <a:rPr lang="en-US" sz="12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 ID</a:t>
            </a:r>
          </a:p>
        </p:txBody>
      </p:sp>
      <p:grpSp>
        <p:nvGrpSpPr>
          <p:cNvPr id="3" name="Group 2">
            <a:extLst>
              <a:ext uri="{FF2B5EF4-FFF2-40B4-BE49-F238E27FC236}">
                <a16:creationId xmlns:a16="http://schemas.microsoft.com/office/drawing/2014/main" id="{F2FA1F39-C758-20DD-76BC-028D5A0FBA7B}"/>
              </a:ext>
            </a:extLst>
          </p:cNvPr>
          <p:cNvGrpSpPr/>
          <p:nvPr/>
        </p:nvGrpSpPr>
        <p:grpSpPr>
          <a:xfrm>
            <a:off x="6596646" y="3193265"/>
            <a:ext cx="826246" cy="914926"/>
            <a:chOff x="6596646" y="3193265"/>
            <a:chExt cx="826246" cy="914926"/>
          </a:xfrm>
        </p:grpSpPr>
        <p:pic>
          <p:nvPicPr>
            <p:cNvPr id="21" name="Graphic 20" descr="Web application">
              <a:extLst>
                <a:ext uri="{FF2B5EF4-FFF2-40B4-BE49-F238E27FC236}">
                  <a16:creationId xmlns:a16="http://schemas.microsoft.com/office/drawing/2014/main" id="{F7A18F5F-4895-43D5-E0BC-0405152EDDF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14031" y="3193265"/>
              <a:ext cx="791477" cy="791477"/>
            </a:xfrm>
            <a:prstGeom prst="rect">
              <a:avLst/>
            </a:prstGeom>
            <a:effectLst/>
          </p:spPr>
        </p:pic>
        <p:sp>
          <p:nvSpPr>
            <p:cNvPr id="2" name="TextBox 1">
              <a:extLst>
                <a:ext uri="{FF2B5EF4-FFF2-40B4-BE49-F238E27FC236}">
                  <a16:creationId xmlns:a16="http://schemas.microsoft.com/office/drawing/2014/main" id="{8463574A-281A-0B19-96F5-392FA43416B1}"/>
                </a:ext>
              </a:extLst>
            </p:cNvPr>
            <p:cNvSpPr txBox="1"/>
            <p:nvPr/>
          </p:nvSpPr>
          <p:spPr>
            <a:xfrm>
              <a:off x="6596646" y="4000469"/>
              <a:ext cx="826246" cy="107722"/>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gradFill>
                    <a:gsLst>
                      <a:gs pos="6993">
                        <a:srgbClr val="000000"/>
                      </a:gs>
                      <a:gs pos="20280">
                        <a:srgbClr val="000000"/>
                      </a:gs>
                    </a:gsLst>
                    <a:lin ang="0" scaled="0"/>
                  </a:gradFill>
                  <a:latin typeface="Open Sans" panose="020B0606030504020204" pitchFamily="34" charset="0"/>
                  <a:ea typeface="Open Sans" panose="020B0606030504020204" pitchFamily="34" charset="0"/>
                  <a:cs typeface="Open Sans" panose="020B0606030504020204" pitchFamily="34" charset="0"/>
                </a:rPr>
                <a:t>Azure App Service</a:t>
              </a:r>
            </a:p>
          </p:txBody>
        </p:sp>
      </p:grpSp>
    </p:spTree>
    <p:extLst>
      <p:ext uri="{BB962C8B-B14F-4D97-AF65-F5344CB8AC3E}">
        <p14:creationId xmlns:p14="http://schemas.microsoft.com/office/powerpoint/2010/main" val="3654296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4.16667E-7 1.48148E-6 L 4.16667E-7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100"/>
                                  </p:stCondLst>
                                  <p:childTnLst>
                                    <p:animMotion origin="layout" path="M 4.16667E-7 -4.07407E-6 L 4.16667E-7 0.03542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300"/>
                                  </p:stCondLst>
                                  <p:childTnLst>
                                    <p:animMotion origin="layout" path="M 4.16667E-7 3.7037E-7 L 4.16667E-7 0.03542 " pathEditMode="relative" rAng="0" ptsTypes="AA">
                                      <p:cBhvr>
                                        <p:cTn id="19" dur="700" spd="-100000" fill="hold"/>
                                        <p:tgtEl>
                                          <p:spTgt spid="19"/>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42" presetClass="path" presetSubtype="0" decel="100000" fill="hold" nodeType="withEffect">
                                  <p:stCondLst>
                                    <p:cond delay="300"/>
                                  </p:stCondLst>
                                  <p:childTnLst>
                                    <p:animMotion origin="layout" path="M 1.45833E-6 7.40741E-7 L 1.45833E-6 0.03542 " pathEditMode="relative" rAng="0" ptsTypes="AA">
                                      <p:cBhvr>
                                        <p:cTn id="24" dur="700" spd="-100000" fill="hold"/>
                                        <p:tgtEl>
                                          <p:spTgt spid="30"/>
                                        </p:tgtEl>
                                        <p:attrNameLst>
                                          <p:attrName>ppt_x</p:attrName>
                                          <p:attrName>ppt_y</p:attrName>
                                        </p:attrNameLst>
                                      </p:cBhvr>
                                      <p:rCtr x="0" y="1759"/>
                                    </p:animMotion>
                                  </p:childTnLst>
                                </p:cTn>
                              </p:par>
                              <p:par>
                                <p:cTn id="25" presetID="10" presetClass="entr" presetSubtype="0" fill="hold" nodeType="withEffect">
                                  <p:stCondLst>
                                    <p:cond delay="3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nodeType="withEffect">
                                  <p:stCondLst>
                                    <p:cond delay="300"/>
                                  </p:stCondLst>
                                  <p:childTnLst>
                                    <p:animMotion origin="layout" path="M -2.5E-6 1.85185E-6 L -2.5E-6 0.03541 " pathEditMode="relative" rAng="0" ptsTypes="AA">
                                      <p:cBhvr>
                                        <p:cTn id="29" dur="700" spd="-100000" fill="hold"/>
                                        <p:tgtEl>
                                          <p:spTgt spid="25"/>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42" presetClass="path" presetSubtype="0" decel="100000" fill="hold" nodeType="withEffect">
                                  <p:stCondLst>
                                    <p:cond delay="500"/>
                                  </p:stCondLst>
                                  <p:childTnLst>
                                    <p:animMotion origin="layout" path="M -1.04167E-6 3.7037E-7 L -1.04167E-6 0.03542 " pathEditMode="relative" rAng="0" ptsTypes="AA">
                                      <p:cBhvr>
                                        <p:cTn id="34" dur="700" spd="-100000" fill="hold"/>
                                        <p:tgtEl>
                                          <p:spTgt spid="20"/>
                                        </p:tgtEl>
                                        <p:attrNameLst>
                                          <p:attrName>ppt_x</p:attrName>
                                          <p:attrName>ppt_y</p:attrName>
                                        </p:attrNameLst>
                                      </p:cBhvr>
                                      <p:rCtr x="0" y="1759"/>
                                    </p:animMotion>
                                  </p:childTnLst>
                                </p:cTn>
                              </p:par>
                              <p:par>
                                <p:cTn id="35" presetID="10" presetClass="entr" presetSubtype="0" fill="hold" nodeType="withEffect">
                                  <p:stCondLst>
                                    <p:cond delay="7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nodeType="withEffect">
                                  <p:stCondLst>
                                    <p:cond delay="700"/>
                                  </p:stCondLst>
                                  <p:childTnLst>
                                    <p:animMotion origin="layout" path="M -4.58333E-6 -4.81481E-6 L -4.58333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7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42" presetClass="path" presetSubtype="0" decel="100000" fill="hold" grpId="1" nodeType="withEffect">
                                  <p:stCondLst>
                                    <p:cond delay="700"/>
                                  </p:stCondLst>
                                  <p:childTnLst>
                                    <p:animMotion origin="layout" path="M 1.45833E-6 1.11111E-6 L 1.45833E-6 0.03542 " pathEditMode="relative" rAng="0" ptsTypes="AA">
                                      <p:cBhvr>
                                        <p:cTn id="44" dur="700" spd="-100000" fill="hold"/>
                                        <p:tgtEl>
                                          <p:spTgt spid="29"/>
                                        </p:tgtEl>
                                        <p:attrNameLst>
                                          <p:attrName>ppt_x</p:attrName>
                                          <p:attrName>ppt_y</p:attrName>
                                        </p:attrNameLst>
                                      </p:cBhvr>
                                      <p:rCtr x="0" y="1759"/>
                                    </p:animMotion>
                                  </p:childTnLst>
                                </p:cTn>
                              </p:par>
                              <p:par>
                                <p:cTn id="45" presetID="10" presetClass="entr" presetSubtype="0" fill="hold" nodeType="withEffect">
                                  <p:stCondLst>
                                    <p:cond delay="3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42" presetClass="path" presetSubtype="0" decel="100000" fill="hold" nodeType="withEffect">
                                  <p:stCondLst>
                                    <p:cond delay="300"/>
                                  </p:stCondLst>
                                  <p:childTnLst>
                                    <p:animMotion origin="layout" path="M -2.5E-6 2.22222E-6 L -2.5E-6 0.03541 " pathEditMode="relative" rAng="0" ptsTypes="AA">
                                      <p:cBhvr>
                                        <p:cTn id="49" dur="700" spd="-100000" fill="hold"/>
                                        <p:tgtEl>
                                          <p:spTgt spid="46"/>
                                        </p:tgtEl>
                                        <p:attrNameLst>
                                          <p:attrName>ppt_x</p:attrName>
                                          <p:attrName>ppt_y</p:attrName>
                                        </p:attrNameLst>
                                      </p:cBhvr>
                                      <p:rCtr x="0" y="1759"/>
                                    </p:animMotion>
                                  </p:childTnLst>
                                </p:cTn>
                              </p:par>
                              <p:par>
                                <p:cTn id="50" presetID="22" presetClass="entr" presetSubtype="1" fill="hold" nodeType="withEffect">
                                  <p:stCondLst>
                                    <p:cond delay="90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par>
                                <p:cTn id="53" presetID="22" presetClass="entr" presetSubtype="8" fill="hold" nodeType="withEffect">
                                  <p:stCondLst>
                                    <p:cond delay="900"/>
                                  </p:stCondLst>
                                  <p:childTnLst>
                                    <p:set>
                                      <p:cBhvr>
                                        <p:cTn id="54" dur="1" fill="hold">
                                          <p:stCondLst>
                                            <p:cond delay="0"/>
                                          </p:stCondLst>
                                        </p:cTn>
                                        <p:tgtEl>
                                          <p:spTgt spid="35"/>
                                        </p:tgtEl>
                                        <p:attrNameLst>
                                          <p:attrName>style.visibility</p:attrName>
                                        </p:attrNameLst>
                                      </p:cBhvr>
                                      <p:to>
                                        <p:strVal val="visible"/>
                                      </p:to>
                                    </p:set>
                                    <p:animEffect transition="in" filter="wipe(left)">
                                      <p:cBhvr>
                                        <p:cTn id="55" dur="500"/>
                                        <p:tgtEl>
                                          <p:spTgt spid="35"/>
                                        </p:tgtEl>
                                      </p:cBhvr>
                                    </p:animEffect>
                                  </p:childTnLst>
                                </p:cTn>
                              </p:par>
                              <p:par>
                                <p:cTn id="56" presetID="22" presetClass="entr" presetSubtype="8" fill="hold" nodeType="withEffect">
                                  <p:stCondLst>
                                    <p:cond delay="900"/>
                                  </p:stCondLst>
                                  <p:childTnLst>
                                    <p:set>
                                      <p:cBhvr>
                                        <p:cTn id="57" dur="1" fill="hold">
                                          <p:stCondLst>
                                            <p:cond delay="0"/>
                                          </p:stCondLst>
                                        </p:cTn>
                                        <p:tgtEl>
                                          <p:spTgt spid="40"/>
                                        </p:tgtEl>
                                        <p:attrNameLst>
                                          <p:attrName>style.visibility</p:attrName>
                                        </p:attrNameLst>
                                      </p:cBhvr>
                                      <p:to>
                                        <p:strVal val="visible"/>
                                      </p:to>
                                    </p:set>
                                    <p:animEffect transition="in" filter="wipe(left)">
                                      <p:cBhvr>
                                        <p:cTn id="58" dur="500"/>
                                        <p:tgtEl>
                                          <p:spTgt spid="40"/>
                                        </p:tgtEl>
                                      </p:cBhvr>
                                    </p:animEffect>
                                  </p:childTnLst>
                                </p:cTn>
                              </p:par>
                              <p:par>
                                <p:cTn id="59" presetID="22" presetClass="entr" presetSubtype="1" fill="hold" nodeType="withEffect">
                                  <p:stCondLst>
                                    <p:cond delay="900"/>
                                  </p:stCondLst>
                                  <p:childTnLst>
                                    <p:set>
                                      <p:cBhvr>
                                        <p:cTn id="60" dur="1" fill="hold">
                                          <p:stCondLst>
                                            <p:cond delay="0"/>
                                          </p:stCondLst>
                                        </p:cTn>
                                        <p:tgtEl>
                                          <p:spTgt spid="36"/>
                                        </p:tgtEl>
                                        <p:attrNameLst>
                                          <p:attrName>style.visibility</p:attrName>
                                        </p:attrNameLst>
                                      </p:cBhvr>
                                      <p:to>
                                        <p:strVal val="visible"/>
                                      </p:to>
                                    </p:set>
                                    <p:animEffect transition="in" filter="wipe(up)">
                                      <p:cBhvr>
                                        <p:cTn id="61" dur="500"/>
                                        <p:tgtEl>
                                          <p:spTgt spid="36"/>
                                        </p:tgtEl>
                                      </p:cBhvr>
                                    </p:animEffect>
                                  </p:childTnLst>
                                </p:cTn>
                              </p:par>
                              <p:par>
                                <p:cTn id="62" presetID="22" presetClass="entr" presetSubtype="2" fill="hold" nodeType="withEffect">
                                  <p:stCondLst>
                                    <p:cond delay="900"/>
                                  </p:stCondLst>
                                  <p:childTnLst>
                                    <p:set>
                                      <p:cBhvr>
                                        <p:cTn id="63" dur="1" fill="hold">
                                          <p:stCondLst>
                                            <p:cond delay="0"/>
                                          </p:stCondLst>
                                        </p:cTn>
                                        <p:tgtEl>
                                          <p:spTgt spid="37"/>
                                        </p:tgtEl>
                                        <p:attrNameLst>
                                          <p:attrName>style.visibility</p:attrName>
                                        </p:attrNameLst>
                                      </p:cBhvr>
                                      <p:to>
                                        <p:strVal val="visible"/>
                                      </p:to>
                                    </p:set>
                                    <p:animEffect transition="in" filter="wipe(right)">
                                      <p:cBhvr>
                                        <p:cTn id="64" dur="500"/>
                                        <p:tgtEl>
                                          <p:spTgt spid="37"/>
                                        </p:tgtEl>
                                      </p:cBhvr>
                                    </p:animEffect>
                                  </p:childTnLst>
                                </p:cTn>
                              </p:par>
                              <p:par>
                                <p:cTn id="65" presetID="22" presetClass="entr" presetSubtype="8" fill="hold" nodeType="withEffect">
                                  <p:stCondLst>
                                    <p:cond delay="90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500"/>
                                        <p:tgtEl>
                                          <p:spTgt spid="39"/>
                                        </p:tgtEl>
                                      </p:cBhvr>
                                    </p:animEffect>
                                  </p:childTnLst>
                                </p:cTn>
                              </p:par>
                              <p:par>
                                <p:cTn id="68" presetID="22" presetClass="entr" presetSubtype="4" fill="hold" nodeType="withEffect">
                                  <p:stCondLst>
                                    <p:cond delay="90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10" presetClass="entr" presetSubtype="0" fill="hold" grpId="0" nodeType="withEffect">
                                  <p:stCondLst>
                                    <p:cond delay="70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par>
                                <p:cTn id="74" presetID="42" presetClass="path" presetSubtype="0" decel="100000" fill="hold" grpId="1" nodeType="withEffect">
                                  <p:stCondLst>
                                    <p:cond delay="700"/>
                                  </p:stCondLst>
                                  <p:childTnLst>
                                    <p:animMotion origin="layout" path="M 4.58333E-6 -2.96296E-6 L 4.58333E-6 0.03542 " pathEditMode="relative" rAng="0" ptsTypes="AA">
                                      <p:cBhvr>
                                        <p:cTn id="75" dur="700" spd="-100000" fill="hold"/>
                                        <p:tgtEl>
                                          <p:spTgt spid="51"/>
                                        </p:tgtEl>
                                        <p:attrNameLst>
                                          <p:attrName>ppt_x</p:attrName>
                                          <p:attrName>ppt_y</p:attrName>
                                        </p:attrNameLst>
                                      </p:cBhvr>
                                      <p:rCtr x="0" y="1759"/>
                                    </p:animMotion>
                                  </p:childTnLst>
                                </p:cTn>
                              </p:par>
                              <p:par>
                                <p:cTn id="76" presetID="10" presetClass="entr" presetSubtype="0" fill="hold" grpId="0" nodeType="withEffect">
                                  <p:stCondLst>
                                    <p:cond delay="30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42" presetClass="path" presetSubtype="0" decel="100000" fill="hold" grpId="1" nodeType="withEffect">
                                  <p:stCondLst>
                                    <p:cond delay="300"/>
                                  </p:stCondLst>
                                  <p:childTnLst>
                                    <p:animMotion origin="layout" path="M -2.5E-6 2.22222E-6 L -2.5E-6 0.03541 " pathEditMode="relative" rAng="0" ptsTypes="AA">
                                      <p:cBhvr>
                                        <p:cTn id="80" dur="700" spd="-100000" fill="hold"/>
                                        <p:tgtEl>
                                          <p:spTgt spid="45"/>
                                        </p:tgtEl>
                                        <p:attrNameLst>
                                          <p:attrName>ppt_x</p:attrName>
                                          <p:attrName>ppt_y</p:attrName>
                                        </p:attrNameLst>
                                      </p:cBhvr>
                                      <p:rCtr x="0" y="1759"/>
                                    </p:animMotion>
                                  </p:childTnLst>
                                </p:cTn>
                              </p:par>
                              <p:par>
                                <p:cTn id="81" presetID="22" presetClass="entr" presetSubtype="1" fill="hold" nodeType="withEffect">
                                  <p:stCondLst>
                                    <p:cond delay="400"/>
                                  </p:stCondLst>
                                  <p:childTnLst>
                                    <p:set>
                                      <p:cBhvr>
                                        <p:cTn id="82" dur="1" fill="hold">
                                          <p:stCondLst>
                                            <p:cond delay="0"/>
                                          </p:stCondLst>
                                        </p:cTn>
                                        <p:tgtEl>
                                          <p:spTgt spid="34"/>
                                        </p:tgtEl>
                                        <p:attrNameLst>
                                          <p:attrName>style.visibility</p:attrName>
                                        </p:attrNameLst>
                                      </p:cBhvr>
                                      <p:to>
                                        <p:strVal val="visible"/>
                                      </p:to>
                                    </p:set>
                                    <p:animEffect transition="in" filter="wipe(up)">
                                      <p:cBhvr>
                                        <p:cTn id="83" dur="500"/>
                                        <p:tgtEl>
                                          <p:spTgt spid="34"/>
                                        </p:tgtEl>
                                      </p:cBhvr>
                                    </p:animEffect>
                                  </p:childTnLst>
                                </p:cTn>
                              </p:par>
                              <p:par>
                                <p:cTn id="84" presetID="22" presetClass="entr" presetSubtype="4" fill="hold" nodeType="withEffect">
                                  <p:stCondLst>
                                    <p:cond delay="800"/>
                                  </p:stCondLst>
                                  <p:childTnLst>
                                    <p:set>
                                      <p:cBhvr>
                                        <p:cTn id="85" dur="1" fill="hold">
                                          <p:stCondLst>
                                            <p:cond delay="0"/>
                                          </p:stCondLst>
                                        </p:cTn>
                                        <p:tgtEl>
                                          <p:spTgt spid="3"/>
                                        </p:tgtEl>
                                        <p:attrNameLst>
                                          <p:attrName>style.visibility</p:attrName>
                                        </p:attrNameLst>
                                      </p:cBhvr>
                                      <p:to>
                                        <p:strVal val="visible"/>
                                      </p:to>
                                    </p:set>
                                    <p:animEffect transition="in" filter="wipe(down)">
                                      <p:cBhvr>
                                        <p:cTn id="8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9" grpId="0"/>
      <p:bldP spid="29" grpId="1"/>
      <p:bldP spid="45" grpId="0" animBg="1"/>
      <p:bldP spid="45" grpId="1" animBg="1"/>
      <p:bldP spid="51" grpId="0"/>
      <p:bldP spid="51" grpId="1"/>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Azure 2023 Template">
  <a:themeElements>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E666CC"/>
            </a:gs>
            <a:gs pos="28000">
              <a:srgbClr val="DB64CD"/>
            </a:gs>
            <a:gs pos="77000">
              <a:srgbClr val="BD60D1"/>
            </a:gs>
            <a:gs pos="100000">
              <a:srgbClr val="AE5ED4"/>
            </a:gs>
          </a:gsLst>
          <a:lin ang="0" scaled="1"/>
        </a:gradFill>
        <a:ln w="1162" cap="flat">
          <a:noFill/>
          <a:prstDash val="solid"/>
          <a:miter/>
        </a:ln>
      </a:spPr>
      <a:bodyPr rtlCol="0" anchor="ctr"/>
      <a:lstStyle>
        <a:defPPr algn="l">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3.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themeOverride>
</file>

<file path=ppt/theme/themeOverride2.xml><?xml version="1.0" encoding="utf-8"?>
<a:themeOverride xmlns:a="http://schemas.openxmlformats.org/drawingml/2006/main">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4" ma:contentTypeDescription="Create a new document." ma:contentTypeScope="" ma:versionID="42d65f33bf2ab003497c6cc5b4152f9a">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a6d2c99abd0e0206120103feb4454f95"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E60202-E390-4A69-A654-F1C80898ACD5}">
  <ds:schemaRefs>
    <ds:schemaRef ds:uri="http://schemas.microsoft.com/sharepoint/v3/contenttype/forms"/>
  </ds:schemaRefs>
</ds:datastoreItem>
</file>

<file path=customXml/itemProps2.xml><?xml version="1.0" encoding="utf-8"?>
<ds:datastoreItem xmlns:ds="http://schemas.openxmlformats.org/officeDocument/2006/customXml" ds:itemID="{62D3CF7A-86B1-450B-9A61-2957D0C33D19}">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a19d03a-48bc-4359-8038-5b5f6d5847c3}"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1154</Words>
  <Application>Microsoft Office PowerPoint</Application>
  <PresentationFormat>Widescreen</PresentationFormat>
  <Paragraphs>167</Paragraphs>
  <Slides>21</Slides>
  <Notes>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21</vt:i4>
      </vt:variant>
    </vt:vector>
  </HeadingPairs>
  <TitlesOfParts>
    <vt:vector size="37" baseType="lpstr">
      <vt:lpstr>Aptos</vt:lpstr>
      <vt:lpstr>Arial</vt:lpstr>
      <vt:lpstr>Calibri</vt:lpstr>
      <vt:lpstr>Consolas</vt:lpstr>
      <vt:lpstr>Open Sans</vt:lpstr>
      <vt:lpstr>Open Sans ExtraBold</vt:lpstr>
      <vt:lpstr>Open Sans ExtraBold_MSFontService</vt:lpstr>
      <vt:lpstr>Segoe Sans Display Semibold</vt:lpstr>
      <vt:lpstr>Segoe Sans Text</vt:lpstr>
      <vt:lpstr>Segoe Sans Text Semibold</vt:lpstr>
      <vt:lpstr>Segoe UI</vt:lpstr>
      <vt:lpstr>Segoe UI Semibold</vt:lpstr>
      <vt:lpstr>Wingdings</vt:lpstr>
      <vt:lpstr>Azure 2023 Template</vt:lpstr>
      <vt:lpstr>1_Microsoft Build 16:9 Template Dark</vt:lpstr>
      <vt:lpstr>1_Microsoft Build 16:9 Template Dark</vt:lpstr>
      <vt:lpstr>Add Generative AI Capabilities to your .NET Web app for Azure App Service</vt:lpstr>
      <vt:lpstr>PowerPoint Presentation</vt:lpstr>
      <vt:lpstr>App Service Benefits</vt:lpstr>
      <vt:lpstr>PowerPoint Presentation</vt:lpstr>
      <vt:lpstr>Demo Scenario</vt:lpstr>
      <vt:lpstr>Two scenarios for intelligent web apps </vt:lpstr>
      <vt:lpstr>AI-assisted Migration and Modernization</vt:lpstr>
      <vt:lpstr>App Service Migration Tooling Overview</vt:lpstr>
      <vt:lpstr>Devshop .NET (classic) app topology</vt:lpstr>
      <vt:lpstr>Demo</vt:lpstr>
      <vt:lpstr>Integrating Generative AI:  .NET</vt:lpstr>
      <vt:lpstr>Ways to Interact with Generative AI</vt:lpstr>
      <vt:lpstr>Adding Generative AI to Existing .NET Web Apps:</vt:lpstr>
      <vt:lpstr>AI Topology for a Canonical Web App</vt:lpstr>
      <vt:lpstr>Demo</vt:lpstr>
      <vt:lpstr>Intelligent Observability</vt:lpstr>
      <vt:lpstr>Intelligent Observability</vt:lpstr>
      <vt:lpstr>Key takeaways</vt:lpstr>
      <vt:lpstr>Get started today!</vt:lpstr>
      <vt:lpstr>.NET Conf: Focus on AI</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2024-07-25T02:07:45Z</dcterms:created>
  <dcterms:modified xsi:type="dcterms:W3CDTF">2024-08-02T19:26:23Z</dcterms:modified>
  <cp:category/>
</cp:coreProperties>
</file>